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1986=100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4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04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22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6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85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av finansiella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33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långtidsarbetslöshet 16−64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79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Långtidsarbetslöshet, 16–64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5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efter arbetslöshetstid, 16–24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01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efter arbetslöshetstid, 25–54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90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efter arbetslöshetstid, 55–64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2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HOX prisindex, bostadsrätter och villor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Långtidsarbetslösa efter utbildning,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06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utrikes födda,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30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födda,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0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efter kön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arbetskraften, 16−64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1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långtidsarbetslösa, 16–64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alla arbetslösa,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40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långtidsarbetslösa efter ålder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alla arbetslösa i respektive grupp,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27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Andel långtidsarbetslösa efter inrikes och utrikes födda, 16–64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alla arbetslösa i respektive grupp,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06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Inflation och inflationsförväntningar på ett års sikt, kön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3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Inflation och inflationsförväntningar på ett års sikt, ålder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08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Inflation och inflationsförväntningar på ett års sikt, ålder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13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och 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57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Inflation och inflationsförväntningar på ett års sikt, utbildning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38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och hushållens reala skulder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1986=100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3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Skillnad mot basscenario,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79438"/>
          </a:xfrm>
        </p:spPr>
        <p:txBody>
          <a:bodyPr/>
          <a:lstStyle/>
          <a:p>
            <a:r>
              <a:rPr lang="sv-SE" dirty="0" smtClean="0"/>
              <a:t>Anm. X-axeln visar kvartal. Första minskningen av bostadspriserna sker kvartal 1 i diagrammet.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4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Skillnad mot basscenario,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sv-SE" dirty="0"/>
              <a:t>Anm. X-axeln visar kvartal. Första minskningen av bostadspriserna sker kvartal 1 i diagrammet.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00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40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81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56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330</Words>
  <Application>Microsoft Office PowerPoint</Application>
  <PresentationFormat>A4 (210 x 297 mm)</PresentationFormat>
  <Paragraphs>67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Office-tema</vt:lpstr>
      <vt:lpstr>Reala bostadspriser</vt:lpstr>
      <vt:lpstr>HOX prisindex, bostadsrätter och villor</vt:lpstr>
      <vt:lpstr>Reala bostadspriser och hushållens konsumtion</vt:lpstr>
      <vt:lpstr>Reala bostadspriser och hushållens reala skulder </vt:lpstr>
      <vt:lpstr>Hushållens konsumtion</vt:lpstr>
      <vt:lpstr>Arbetslöshet</vt:lpstr>
      <vt:lpstr>BNP</vt:lpstr>
      <vt:lpstr>BNP</vt:lpstr>
      <vt:lpstr>Offentlig konsumtion</vt:lpstr>
      <vt:lpstr>Tjänsteexport</vt:lpstr>
      <vt:lpstr>Offentlig produktion</vt:lpstr>
      <vt:lpstr>Offentlig produktion</vt:lpstr>
      <vt:lpstr>Näringslivets produktion</vt:lpstr>
      <vt:lpstr>Produktion av finansiella tjänster</vt:lpstr>
      <vt:lpstr>Arbetslöshet och långtidsarbetslöshet 16−64 år</vt:lpstr>
      <vt:lpstr>Långtidsarbetslöshet, 16–64 år</vt:lpstr>
      <vt:lpstr>Arbetslöshet efter arbetslöshetstid, 16–24 år</vt:lpstr>
      <vt:lpstr>Arbetslöshet efter arbetslöshetstid, 25–54 år</vt:lpstr>
      <vt:lpstr>Arbetslöshet efter arbetslöshetstid, 55–64 år</vt:lpstr>
      <vt:lpstr>Långtidsarbetslösa efter utbildning, 15-74 år</vt:lpstr>
      <vt:lpstr>Arbetslöshet bland utrikes födda, 15–74 år</vt:lpstr>
      <vt:lpstr>Arbetslöshet bland inrikes födda, 15–74 år</vt:lpstr>
      <vt:lpstr>Arbetslöshet efter kön</vt:lpstr>
      <vt:lpstr>Andel långtidsarbetslösa, 16–64 år</vt:lpstr>
      <vt:lpstr>Andel långtidsarbetslösa efter ålder</vt:lpstr>
      <vt:lpstr>Andel långtidsarbetslösa efter inrikes och utrikes födda, 16–64 år</vt:lpstr>
      <vt:lpstr>Inflation och inflationsförväntningar på ett års sikt, kön</vt:lpstr>
      <vt:lpstr>Inflation och inflationsförväntningar på ett års sikt, ålder</vt:lpstr>
      <vt:lpstr>Inflation och inflationsförväntningar på ett års sikt, ålder</vt:lpstr>
      <vt:lpstr>Inflation och inflationsförväntningar på ett års sikt, utbildning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2014-08-25T15:16:05Z</dcterms:modified>
</cp:coreProperties>
</file>