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61" r:id="rId3"/>
    <p:sldId id="260" r:id="rId4"/>
    <p:sldId id="262" r:id="rId5"/>
    <p:sldId id="264" r:id="rId6"/>
    <p:sldId id="265" r:id="rId7"/>
    <p:sldId id="283" r:id="rId8"/>
    <p:sldId id="284" r:id="rId9"/>
    <p:sldId id="292" r:id="rId10"/>
    <p:sldId id="286" r:id="rId11"/>
    <p:sldId id="285" r:id="rId12"/>
    <p:sldId id="267" r:id="rId13"/>
    <p:sldId id="281" r:id="rId14"/>
    <p:sldId id="269" r:id="rId15"/>
    <p:sldId id="268" r:id="rId16"/>
    <p:sldId id="295" r:id="rId17"/>
    <p:sldId id="279" r:id="rId18"/>
    <p:sldId id="270" r:id="rId19"/>
    <p:sldId id="277" r:id="rId20"/>
    <p:sldId id="290" r:id="rId21"/>
    <p:sldId id="272" r:id="rId22"/>
    <p:sldId id="287" r:id="rId23"/>
    <p:sldId id="294" r:id="rId24"/>
    <p:sldId id="291" r:id="rId25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B5725-906B-43DB-A40B-DE1110C471F0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B3C7-9746-43BC-A2DD-AF9821AEF9A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380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2013-12-18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18 december 2013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0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/>
              <a:t>Starkare utveckling i omvärlden drar med sig svensk </a:t>
            </a:r>
            <a:r>
              <a:rPr lang="sv-SE" dirty="0" smtClean="0"/>
              <a:t>export och investeringar</a:t>
            </a:r>
            <a:endParaRPr lang="sv-SE" u="sng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8" name="Platshållare för innehåll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Sysselsättningen har utvecklats överraskande starkt i förhållande till BNP – normalisering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338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Arbetslösheten faller men konjunkturell balans på arbetsmarknaden först i slutet av 2017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283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560270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KPIF-inflationen ligger kvar på ca 1 procent trots jämförelsevis hög ökningstakt i enhetsarbetskostnader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908720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års-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76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Inflationsförväntningarna har fallit och ligger nu under inflationsmålet på 5 års 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</a:t>
            </a:r>
            <a:r>
              <a:rPr lang="sv-SE" dirty="0" err="1" smtClean="0"/>
              <a:t>Prosperas</a:t>
            </a:r>
            <a:r>
              <a:rPr lang="sv-SE" dirty="0" smtClean="0"/>
              <a:t> enkät, medelvärde samtliga aktörer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1113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488262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Låg inflation tvingade Riksbanken att sänka reporäntan – stärker trovärdigheten för inflationsmålet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95009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988840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2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Riksbankens sänkning av reporäntan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697440" cy="4774083"/>
          </a:xfrm>
        </p:spPr>
        <p:txBody>
          <a:bodyPr/>
          <a:lstStyle/>
          <a:p>
            <a:r>
              <a:rPr lang="sv-SE" dirty="0" smtClean="0"/>
              <a:t>Lägre inflation än väntat</a:t>
            </a:r>
          </a:p>
          <a:p>
            <a:endParaRPr lang="sv-SE" dirty="0"/>
          </a:p>
          <a:p>
            <a:r>
              <a:rPr lang="sv-SE" dirty="0" smtClean="0"/>
              <a:t>Inflationsförväntningar som faller</a:t>
            </a:r>
          </a:p>
          <a:p>
            <a:endParaRPr lang="sv-SE" dirty="0"/>
          </a:p>
          <a:p>
            <a:r>
              <a:rPr lang="sv-SE" dirty="0" smtClean="0"/>
              <a:t>Konjunkturåterhämtning på gång</a:t>
            </a:r>
          </a:p>
          <a:p>
            <a:endParaRPr lang="sv-SE" dirty="0"/>
          </a:p>
          <a:p>
            <a:r>
              <a:rPr lang="sv-SE" dirty="0" smtClean="0"/>
              <a:t>Makrotillsynen börjar komma på plats</a:t>
            </a:r>
          </a:p>
          <a:p>
            <a:pPr lvl="1"/>
            <a:r>
              <a:rPr lang="sv-SE" dirty="0" smtClean="0"/>
              <a:t>Finansinspektionen höjer golvet för riskvikter på bolån</a:t>
            </a:r>
          </a:p>
          <a:p>
            <a:pPr lvl="1"/>
            <a:r>
              <a:rPr lang="sv-SE" dirty="0" smtClean="0"/>
              <a:t>Bidrar sannolikt till något högre bolåneräntor</a:t>
            </a:r>
          </a:p>
          <a:p>
            <a:pPr lvl="1"/>
            <a:endParaRPr lang="sv-SE" dirty="0"/>
          </a:p>
          <a:p>
            <a:r>
              <a:rPr lang="sv-SE" dirty="0" smtClean="0"/>
              <a:t>Hushållens skulder ökar långsammare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Penningpolitiska övervägningar nu och det närmaste året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51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Hushållens genomsnittliga skuldkvot stiger inte längre – stabil på drygt 170 procent sedan 2010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Skulder/disponibel inkomst,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90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Skuldernas fördelning borde lugna Riksbanken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2193429"/>
            <a:ext cx="4493719" cy="2808311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44488" y="1700808"/>
            <a:ext cx="3671839" cy="359569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Skuldkvot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3050" y="6116637"/>
            <a:ext cx="7776294" cy="336699"/>
          </a:xfrm>
        </p:spPr>
        <p:txBody>
          <a:bodyPr/>
          <a:lstStyle/>
          <a:p>
            <a:r>
              <a:rPr lang="sv-SE" dirty="0" smtClean="0"/>
              <a:t>Anm. d1 avser </a:t>
            </a:r>
            <a:r>
              <a:rPr lang="sv-SE" dirty="0" err="1" smtClean="0"/>
              <a:t>inkomstdecil</a:t>
            </a:r>
            <a:r>
              <a:rPr lang="sv-SE" dirty="0" smtClean="0"/>
              <a:t> 1, dvs. den tiondel av hushållen med lägst inkomster.</a:t>
            </a:r>
            <a:endParaRPr lang="sv-SE" dirty="0"/>
          </a:p>
        </p:txBody>
      </p:sp>
      <p:sp>
        <p:nvSpPr>
          <p:cNvPr id="8" name="Platshållare för text 3"/>
          <p:cNvSpPr txBox="1">
            <a:spLocks/>
          </p:cNvSpPr>
          <p:nvPr/>
        </p:nvSpPr>
        <p:spPr>
          <a:xfrm>
            <a:off x="4808984" y="1772816"/>
            <a:ext cx="3671839" cy="3595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Genomsnittlig skuld, tkr</a:t>
            </a:r>
            <a:endParaRPr lang="sv-SE" dirty="0"/>
          </a:p>
        </p:txBody>
      </p:sp>
      <p:sp>
        <p:nvSpPr>
          <p:cNvPr id="9" name="Platshållare för text 3"/>
          <p:cNvSpPr txBox="1">
            <a:spLocks/>
          </p:cNvSpPr>
          <p:nvPr/>
        </p:nvSpPr>
        <p:spPr>
          <a:xfrm>
            <a:off x="272480" y="761303"/>
            <a:ext cx="7632848" cy="432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Skuldkvot (skuld/inkomst) och skuld i olika inkomstgrupper 2011</a:t>
            </a:r>
            <a:endParaRPr lang="sv-SE" dirty="0"/>
          </a:p>
        </p:txBody>
      </p:sp>
      <p:pic>
        <p:nvPicPr>
          <p:cNvPr id="10" name="Platshållare för innehåll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204864"/>
            <a:ext cx="4421059" cy="27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Offentligfinansiellt sparande långt från 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12199" cy="864096"/>
          </a:xfrm>
        </p:spPr>
        <p:txBody>
          <a:bodyPr>
            <a:normAutofit/>
          </a:bodyPr>
          <a:lstStyle/>
          <a:p>
            <a:r>
              <a:rPr lang="sv-SE" dirty="0" smtClean="0"/>
              <a:t>Faktiskt </a:t>
            </a:r>
            <a:r>
              <a:rPr lang="sv-SE" dirty="0"/>
              <a:t>och konjunkturjusterat finansiellt </a:t>
            </a:r>
            <a:r>
              <a:rPr lang="sv-SE" dirty="0" smtClean="0"/>
              <a:t>sparande, 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0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6625432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Konjunkturen vänder upp</a:t>
            </a:r>
          </a:p>
          <a:p>
            <a:endParaRPr lang="sv-SE" dirty="0"/>
          </a:p>
          <a:p>
            <a:r>
              <a:rPr lang="sv-SE" dirty="0" smtClean="0"/>
              <a:t>Optimism bland både hushåll och företag i Sverige</a:t>
            </a:r>
          </a:p>
          <a:p>
            <a:endParaRPr lang="sv-SE" dirty="0"/>
          </a:p>
          <a:p>
            <a:r>
              <a:rPr lang="sv-SE" dirty="0" smtClean="0"/>
              <a:t>Högre tillväxt i omvärlden drar upp exporten</a:t>
            </a:r>
          </a:p>
          <a:p>
            <a:endParaRPr lang="sv-SE" dirty="0"/>
          </a:p>
          <a:p>
            <a:r>
              <a:rPr lang="sv-SE" dirty="0" smtClean="0"/>
              <a:t>Långsamt fallande arbetslöshet</a:t>
            </a:r>
          </a:p>
          <a:p>
            <a:endParaRPr lang="sv-SE" dirty="0"/>
          </a:p>
          <a:p>
            <a:r>
              <a:rPr lang="sv-SE" dirty="0" smtClean="0"/>
              <a:t>Låg inflation tvingade Riksbanken sänka räntan</a:t>
            </a:r>
          </a:p>
          <a:p>
            <a:endParaRPr lang="sv-SE" dirty="0"/>
          </a:p>
          <a:p>
            <a:r>
              <a:rPr lang="sv-SE" dirty="0" smtClean="0"/>
              <a:t>Regeringen når inte överskottsmålet</a:t>
            </a:r>
          </a:p>
          <a:p>
            <a:pPr lvl="1"/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40554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Konjunkturjusterat sparande når </a:t>
            </a:r>
            <a:r>
              <a:rPr lang="sv-SE" dirty="0" err="1" smtClean="0"/>
              <a:t>målnivån</a:t>
            </a:r>
            <a:r>
              <a:rPr lang="sv-SE" dirty="0" smtClean="0"/>
              <a:t> 2018, ett år efter BNP-gapet sluts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046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Trots åtstramning av finanspolitiken 2015-2018 nås inte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984207" cy="719609"/>
          </a:xfrm>
        </p:spPr>
        <p:txBody>
          <a:bodyPr>
            <a:normAutofit/>
          </a:bodyPr>
          <a:lstStyle/>
          <a:p>
            <a:r>
              <a:rPr lang="sv-SE" dirty="0"/>
              <a:t>Regeringens indikatorer för överskottsmålet, </a:t>
            </a:r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16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922114"/>
          </a:xfrm>
        </p:spPr>
        <p:txBody>
          <a:bodyPr>
            <a:normAutofit/>
          </a:bodyPr>
          <a:lstStyle/>
          <a:p>
            <a:r>
              <a:rPr lang="sv-SE" dirty="0"/>
              <a:t>Automatisk åtstramning räcker inte för att nå </a:t>
            </a:r>
            <a:r>
              <a:rPr lang="sv-SE" dirty="0" smtClean="0"/>
              <a:t>överskottsmålet i KI:s prognos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84207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Konjunkturjusterade inkomster och </a:t>
            </a:r>
            <a:r>
              <a:rPr lang="sv-SE" dirty="0" smtClean="0"/>
              <a:t>utgifter, </a:t>
            </a:r>
            <a:r>
              <a:rPr lang="sv-SE" dirty="0"/>
              <a:t>procent av potentiell BNP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484784"/>
            <a:ext cx="7064053" cy="4414619"/>
          </a:xfrm>
          <a:prstGeom prst="rect">
            <a:avLst/>
          </a:prstGeom>
        </p:spPr>
      </p:pic>
      <p:cxnSp>
        <p:nvCxnSpPr>
          <p:cNvPr id="9" name="Rak pil 8"/>
          <p:cNvCxnSpPr/>
          <p:nvPr/>
        </p:nvCxnSpPr>
        <p:spPr>
          <a:xfrm>
            <a:off x="6249144" y="3765798"/>
            <a:ext cx="0" cy="297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/>
          <p:cNvSpPr txBox="1"/>
          <p:nvPr/>
        </p:nvSpPr>
        <p:spPr>
          <a:xfrm>
            <a:off x="6267028" y="3760409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1,3%</a:t>
            </a:r>
            <a:endParaRPr lang="en-GB" sz="1400" dirty="0"/>
          </a:p>
        </p:txBody>
      </p:sp>
      <p:cxnSp>
        <p:nvCxnSpPr>
          <p:cNvPr id="13" name="Rak pil 12"/>
          <p:cNvCxnSpPr/>
          <p:nvPr/>
        </p:nvCxnSpPr>
        <p:spPr>
          <a:xfrm>
            <a:off x="5529064" y="3112393"/>
            <a:ext cx="0" cy="29700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5606355" y="311239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1,2%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04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Huvudförklaringen till KI:s mer pessimistiska syn är bedömningen av resursutnyttjandet 2013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4871467" y="3721224"/>
            <a:ext cx="144016" cy="14401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4860801" y="311239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" name="Rak pil 8"/>
          <p:cNvCxnSpPr/>
          <p:nvPr/>
        </p:nvCxnSpPr>
        <p:spPr>
          <a:xfrm flipH="1">
            <a:off x="5067199" y="2096852"/>
            <a:ext cx="2046041" cy="10155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7113240" y="1898829"/>
            <a:ext cx="236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BP2014: Konjunkturjusterat sparande 2013 är 0,5%</a:t>
            </a:r>
          </a:p>
          <a:p>
            <a:r>
              <a:rPr lang="sv-SE" sz="1400" dirty="0" smtClean="0"/>
              <a:t>KI bedömer -0,9%</a:t>
            </a:r>
            <a:endParaRPr lang="sv-SE" sz="1400" dirty="0"/>
          </a:p>
        </p:txBody>
      </p:sp>
      <p:cxnSp>
        <p:nvCxnSpPr>
          <p:cNvPr id="15" name="Rak pil 14"/>
          <p:cNvCxnSpPr>
            <a:stCxn id="6" idx="3"/>
          </p:cNvCxnSpPr>
          <p:nvPr/>
        </p:nvCxnSpPr>
        <p:spPr>
          <a:xfrm flipH="1">
            <a:off x="5067201" y="3706019"/>
            <a:ext cx="2067024" cy="8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7185248" y="357301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BP2014:</a:t>
            </a:r>
          </a:p>
          <a:p>
            <a:r>
              <a:rPr lang="sv-SE" sz="1400" dirty="0" smtClean="0"/>
              <a:t>BNP-gapet 2013 är -3,5%</a:t>
            </a:r>
          </a:p>
          <a:p>
            <a:r>
              <a:rPr lang="sv-SE" sz="1400" dirty="0" smtClean="0"/>
              <a:t>KI bedömer -2,0%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033656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6625432" cy="4774083"/>
          </a:xfrm>
        </p:spPr>
        <p:txBody>
          <a:bodyPr>
            <a:normAutofit/>
          </a:bodyPr>
          <a:lstStyle/>
          <a:p>
            <a:r>
              <a:rPr lang="sv-SE" dirty="0" smtClean="0"/>
              <a:t>Konjunkturen vänder upp</a:t>
            </a:r>
          </a:p>
          <a:p>
            <a:endParaRPr lang="sv-SE" dirty="0"/>
          </a:p>
          <a:p>
            <a:r>
              <a:rPr lang="sv-SE" dirty="0" smtClean="0"/>
              <a:t>Optimism bland både hushåll och företag i Sverige</a:t>
            </a:r>
          </a:p>
          <a:p>
            <a:endParaRPr lang="sv-SE" dirty="0"/>
          </a:p>
          <a:p>
            <a:r>
              <a:rPr lang="sv-SE" dirty="0" smtClean="0"/>
              <a:t>Högre tillväxt i omvärlden drar upp exporten</a:t>
            </a:r>
          </a:p>
          <a:p>
            <a:endParaRPr lang="sv-SE" dirty="0"/>
          </a:p>
          <a:p>
            <a:r>
              <a:rPr lang="sv-SE" dirty="0" smtClean="0"/>
              <a:t>Långsamt fallande arbetslöshet</a:t>
            </a:r>
          </a:p>
          <a:p>
            <a:endParaRPr lang="sv-SE" dirty="0"/>
          </a:p>
          <a:p>
            <a:r>
              <a:rPr lang="sv-SE" dirty="0" smtClean="0"/>
              <a:t>Låg inflation tvingade Riksbanken sänka räntan</a:t>
            </a:r>
          </a:p>
          <a:p>
            <a:endParaRPr lang="sv-SE" dirty="0"/>
          </a:p>
          <a:p>
            <a:r>
              <a:rPr lang="sv-SE" dirty="0" smtClean="0"/>
              <a:t>Regeringen når inte överskottsmålet</a:t>
            </a:r>
          </a:p>
          <a:p>
            <a:pPr lvl="1"/>
            <a:endParaRPr lang="sv-SE" dirty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266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(augusti 2013 inom parentes)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(-1,5)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1,75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(1,50)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(1,00)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(1,7)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3,1 </a:t>
              </a:r>
              <a:r>
                <a:rPr lang="en-GB" i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(3,5)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2287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Fördjupningar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Höjt riskviktsgolv för </a:t>
            </a:r>
            <a:r>
              <a:rPr lang="sv-SE" i="1" dirty="0" smtClean="0"/>
              <a:t>bolån</a:t>
            </a:r>
          </a:p>
          <a:p>
            <a:endParaRPr lang="sv-SE" i="1" dirty="0"/>
          </a:p>
          <a:p>
            <a:r>
              <a:rPr lang="sv-SE" i="1" dirty="0" smtClean="0"/>
              <a:t>Bostadspriser </a:t>
            </a:r>
            <a:r>
              <a:rPr lang="sv-SE" i="1" dirty="0"/>
              <a:t>och bostadsbyggande – en internationell </a:t>
            </a:r>
            <a:r>
              <a:rPr lang="sv-SE" i="1" dirty="0" smtClean="0"/>
              <a:t>utblick</a:t>
            </a:r>
          </a:p>
          <a:p>
            <a:endParaRPr lang="sv-SE" i="1" dirty="0"/>
          </a:p>
          <a:p>
            <a:r>
              <a:rPr lang="sv-SE" i="1" dirty="0" err="1"/>
              <a:t>Ombalansering</a:t>
            </a:r>
            <a:r>
              <a:rPr lang="sv-SE" i="1" dirty="0"/>
              <a:t> i </a:t>
            </a:r>
            <a:r>
              <a:rPr lang="sv-SE" i="1" dirty="0" smtClean="0"/>
              <a:t>Kina</a:t>
            </a:r>
          </a:p>
          <a:p>
            <a:endParaRPr lang="sv-SE" i="1" dirty="0"/>
          </a:p>
          <a:p>
            <a:r>
              <a:rPr lang="sv-SE" i="1" dirty="0"/>
              <a:t>Det samlade finansiella sparandet i Sverige mindre än tidigare </a:t>
            </a:r>
            <a:r>
              <a:rPr lang="sv-SE" i="1" dirty="0" smtClean="0"/>
              <a:t>beräknat</a:t>
            </a:r>
          </a:p>
          <a:p>
            <a:endParaRPr lang="sv-SE" i="1" dirty="0"/>
          </a:p>
          <a:p>
            <a:r>
              <a:rPr lang="sv-SE" i="1" dirty="0"/>
              <a:t>Uppdaterad bedömning av </a:t>
            </a:r>
            <a:r>
              <a:rPr lang="sv-SE" i="1" dirty="0" smtClean="0"/>
              <a:t>jämviktsarbetslösheten</a:t>
            </a:r>
          </a:p>
          <a:p>
            <a:endParaRPr lang="sv-SE" i="1" dirty="0"/>
          </a:p>
          <a:p>
            <a:r>
              <a:rPr lang="sv-SE" i="1" dirty="0"/>
              <a:t>Budgetpropositionen för </a:t>
            </a:r>
            <a:r>
              <a:rPr lang="sv-SE" i="1" dirty="0" smtClean="0"/>
              <a:t>2014</a:t>
            </a:r>
            <a:endParaRPr lang="sv-SE" i="1" dirty="0"/>
          </a:p>
          <a:p>
            <a:endParaRPr lang="en-GB" i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BNP-tillväxten växlar upp i slutet av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200231" cy="935633"/>
          </a:xfrm>
        </p:spPr>
        <p:txBody>
          <a:bodyPr>
            <a:normAutofit/>
          </a:bodyPr>
          <a:lstStyle/>
          <a:p>
            <a:r>
              <a:rPr lang="sv-SE" dirty="0"/>
              <a:t>Barometerindikatorn och </a:t>
            </a:r>
            <a:r>
              <a:rPr lang="sv-SE" dirty="0" smtClean="0"/>
              <a:t>BNP, 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1628800"/>
            <a:ext cx="6913416" cy="4320480"/>
          </a:xfrm>
        </p:spPr>
      </p:pic>
    </p:spTree>
    <p:extLst>
      <p:ext uri="{BB962C8B-B14F-4D97-AF65-F5344CB8AC3E}">
        <p14:creationId xmlns:p14="http://schemas.microsoft.com/office/powerpoint/2010/main" val="10863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Stigande produktionsplaner i industrin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3 månaders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7" y="1628800"/>
            <a:ext cx="6798193" cy="4248472"/>
          </a:xfrm>
        </p:spPr>
      </p:pic>
    </p:spTree>
    <p:extLst>
      <p:ext uri="{BB962C8B-B14F-4D97-AF65-F5344CB8AC3E}">
        <p14:creationId xmlns:p14="http://schemas.microsoft.com/office/powerpoint/2010/main" val="29869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Stigande förtroendeindikatorer för tillverknings-industrin i bl.a. USA, euroområdet och Kina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06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Tillväxten i världsekonomin ökar 2014 och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BNP,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1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Trots starkare efterfrågan i omvärlden har export-orderingången till industrin i Sverige inte börjat öka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67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605</Words>
  <Application>Microsoft Office PowerPoint</Application>
  <PresentationFormat>A4 (210 x 297 mm)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KONJUNKTURINSTITUTET</vt:lpstr>
      <vt:lpstr>Sammanfattning</vt:lpstr>
      <vt:lpstr>Prognosen i sammandrag (augusti 2013 inom parentes)</vt:lpstr>
      <vt:lpstr>Fördjupningar</vt:lpstr>
      <vt:lpstr>BNP-tillväxten växlar upp i slutet av 2013</vt:lpstr>
      <vt:lpstr>Stigande produktionsplaner i industrin</vt:lpstr>
      <vt:lpstr>Stigande förtroendeindikatorer för tillverknings-industrin i bl.a. USA, euroområdet och Kina</vt:lpstr>
      <vt:lpstr>Tillväxten i världsekonomin ökar 2014 och 2015</vt:lpstr>
      <vt:lpstr>Trots starkare efterfrågan i omvärlden har export-orderingången till industrin i Sverige inte börjat öka</vt:lpstr>
      <vt:lpstr>Starkare utveckling i omvärlden drar med sig svensk export och investeringar</vt:lpstr>
      <vt:lpstr>Sysselsättningen har utvecklats överraskande starkt i förhållande till BNP – normalisering framöver</vt:lpstr>
      <vt:lpstr>Arbetslösheten faller men konjunkturell balans på arbetsmarknaden först i slutet av 2017</vt:lpstr>
      <vt:lpstr>KPIF-inflationen ligger kvar på ca 1 procent trots jämförelsevis hög ökningstakt i enhetsarbetskostnader</vt:lpstr>
      <vt:lpstr>Inflationsförväntningarna har fallit och ligger nu under inflationsmålet på 5 års sikt</vt:lpstr>
      <vt:lpstr>Låg inflation tvingade Riksbanken att sänka reporäntan – stärker trovärdigheten för inflationsmålet </vt:lpstr>
      <vt:lpstr>Riksbankens sänkning av reporäntan</vt:lpstr>
      <vt:lpstr>Hushållens genomsnittliga skuldkvot stiger inte längre – stabil på drygt 170 procent sedan 2010</vt:lpstr>
      <vt:lpstr>Skuldernas fördelning borde lugna Riksbanken</vt:lpstr>
      <vt:lpstr>Offentligfinansiellt sparande långt från målet</vt:lpstr>
      <vt:lpstr>Konjunkturjusterat sparande når målnivån 2018, ett år efter BNP-gapet sluts</vt:lpstr>
      <vt:lpstr>Trots åtstramning av finanspolitiken 2015-2018 nås inte överskottsmålet</vt:lpstr>
      <vt:lpstr>Automatisk åtstramning räcker inte för att nå överskottsmålet i KI:s prognos</vt:lpstr>
      <vt:lpstr>Huvudförklaringen till KI:s mer pessimistiska syn är bedömningen av resursutnyttjandet 2013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cp:lastPrinted>2013-12-17T15:43:10Z</cp:lastPrinted>
  <dcterms:created xsi:type="dcterms:W3CDTF">2013-02-22T10:31:08Z</dcterms:created>
  <dcterms:modified xsi:type="dcterms:W3CDTF">2013-12-18T07:40:13Z</dcterms:modified>
</cp:coreProperties>
</file>