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63" r:id="rId3"/>
    <p:sldId id="261" r:id="rId4"/>
    <p:sldId id="264" r:id="rId5"/>
    <p:sldId id="306" r:id="rId6"/>
    <p:sldId id="333" r:id="rId7"/>
    <p:sldId id="302" r:id="rId8"/>
    <p:sldId id="268" r:id="rId9"/>
    <p:sldId id="266" r:id="rId10"/>
    <p:sldId id="273" r:id="rId11"/>
    <p:sldId id="272" r:id="rId12"/>
    <p:sldId id="271" r:id="rId13"/>
    <p:sldId id="304" r:id="rId14"/>
    <p:sldId id="305" r:id="rId15"/>
    <p:sldId id="287" r:id="rId16"/>
    <p:sldId id="276" r:id="rId17"/>
    <p:sldId id="321" r:id="rId18"/>
    <p:sldId id="283" r:id="rId19"/>
    <p:sldId id="336" r:id="rId20"/>
    <p:sldId id="291" r:id="rId21"/>
    <p:sldId id="281" r:id="rId22"/>
    <p:sldId id="282" r:id="rId23"/>
    <p:sldId id="313" r:id="rId24"/>
    <p:sldId id="323" r:id="rId25"/>
    <p:sldId id="325" r:id="rId26"/>
    <p:sldId id="331" r:id="rId27"/>
    <p:sldId id="317" r:id="rId28"/>
    <p:sldId id="288" r:id="rId29"/>
    <p:sldId id="289" r:id="rId30"/>
    <p:sldId id="330" r:id="rId31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F2F2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3C2F7-C29C-4641-8E2D-E5B6C1717E6C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ED2C9-7F05-4A40-BE57-FEC89E85A4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78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05EDE-CAA9-48FE-A39A-77EA5B60F328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4C427-D56F-4E10-9B9C-CEFA3CF676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63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4C427-D56F-4E10-9B9C-CEFA3CF6764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14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18 december 2014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december 2014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6890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Svag BNP-tillväxt i Sverige trots barometerindikator över 100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1184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Exporten går knackigt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91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Svag importutveckling i viktiga mottagarländer av svensk export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Svensk exportmarknad i </a:t>
            </a:r>
            <a:r>
              <a:rPr lang="sv-SE" dirty="0" smtClean="0"/>
              <a:t>OECD,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52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488262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Expansiv politik har stimulerat hushållens konsumtion och drivit upp sparandet – begränsat utrymme för mer stimulans om så skulle behövas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268760"/>
            <a:ext cx="7848303" cy="576064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92914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Bostadsinvesteringarna växer så det knakar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01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Nettoexporten faller men fortfarande betydande överskott </a:t>
            </a:r>
            <a:r>
              <a:rPr lang="sv-SE" smtClean="0"/>
              <a:t>i bytesbalansen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94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Högre anställningsplaner i näringslivet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7533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 och arbetskraft ökar jämförelsevis snabbt trots svag BNP-tillväxt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4793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Arbetslösheten faller långsamt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70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Ytterligare lägre inflationsförväntningar på alla horisonter – ökad risk för nedåtgående spiral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Medelvärde för alla aktörer i TNS Sifo </a:t>
            </a:r>
            <a:r>
              <a:rPr lang="sv-SE" dirty="0" err="1" smtClean="0"/>
              <a:t>Prosperas</a:t>
            </a:r>
            <a:r>
              <a:rPr lang="sv-SE" dirty="0" smtClean="0"/>
              <a:t> undersökning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525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625432" cy="4774083"/>
          </a:xfrm>
        </p:spPr>
        <p:txBody>
          <a:bodyPr>
            <a:normAutofit/>
          </a:bodyPr>
          <a:lstStyle/>
          <a:p>
            <a:r>
              <a:rPr lang="sv-SE" dirty="0" smtClean="0"/>
              <a:t>Svagt euroområde hämmar svensk tillväxt</a:t>
            </a:r>
          </a:p>
          <a:p>
            <a:endParaRPr lang="sv-SE" dirty="0"/>
          </a:p>
          <a:p>
            <a:r>
              <a:rPr lang="sv-SE" dirty="0" smtClean="0"/>
              <a:t>Långsam återhämtning så länge exporten hackar</a:t>
            </a:r>
          </a:p>
          <a:p>
            <a:endParaRPr lang="sv-SE" dirty="0" smtClean="0"/>
          </a:p>
          <a:p>
            <a:r>
              <a:rPr lang="sv-SE" dirty="0" smtClean="0"/>
              <a:t>Inhemsk efterfrågan bidrar till stigande sysselsättning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Inflationen har blivit lägre än väntat – Riksbanken behåller </a:t>
            </a:r>
            <a:r>
              <a:rPr lang="sv-SE" dirty="0" err="1" smtClean="0"/>
              <a:t>nollräntan</a:t>
            </a:r>
            <a:r>
              <a:rPr lang="sv-SE" dirty="0" smtClean="0"/>
              <a:t> till slutet av 2016</a:t>
            </a:r>
          </a:p>
          <a:p>
            <a:endParaRPr lang="sv-SE" dirty="0"/>
          </a:p>
          <a:p>
            <a:r>
              <a:rPr lang="sv-SE" dirty="0" smtClean="0"/>
              <a:t>Begränsat utrymme att göra penningpolitiken mer </a:t>
            </a:r>
            <a:r>
              <a:rPr lang="sv-SE" dirty="0"/>
              <a:t>expansiv </a:t>
            </a:r>
            <a:r>
              <a:rPr lang="sv-SE" dirty="0" smtClean="0"/>
              <a:t>– med svagare konjunktur faller ansvaret tyngre på finanspolitiken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Överskottsmålet för offentliga finanser allt mer avlägset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78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416254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KPIF exklusive energi ökar något snabbare 2015 till följd av det senaste årets kronförsvagning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34076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80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tror fortfarande på snabb uppgång i inflationen under 2016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KPIF, årlig procentuell förändring,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3" name="Ellips 2"/>
          <p:cNvSpPr/>
          <p:nvPr/>
        </p:nvSpPr>
        <p:spPr>
          <a:xfrm>
            <a:off x="6296769" y="267501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4746501" y="328384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4232920" y="380581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7634024" y="332270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7689304" y="321511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= Förväntningar enligt </a:t>
            </a:r>
            <a:r>
              <a:rPr lang="sv-SE" sz="1200" dirty="0" err="1" smtClean="0"/>
              <a:t>Prosperas</a:t>
            </a:r>
            <a:r>
              <a:rPr lang="sv-SE" sz="1200" dirty="0" smtClean="0"/>
              <a:t> decemberenkät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560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Reporäntan ligger still till slutet av 2016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451111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Rekordlåga obligationsräntor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Tioåriga statsobligationer, procent,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27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Centralbankernas styrräntor kommer att vara låga ovanligt länge, men inte för evigt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8994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Stigande demografisk försörjningskvot ger högre real jämviktsränta på lång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/>
              <a:t>Andel yngre (&lt;15 år) och äldre (65+år) i förhållande till arbetsför befolkning (15–64 år</a:t>
            </a:r>
            <a:r>
              <a:rPr lang="sv-SE" dirty="0" smtClean="0"/>
              <a:t>),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FN:s befolkningsprognos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825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Finanspolitisk scenario 2014-2019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196753"/>
            <a:ext cx="7273504" cy="4896544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Alliansens budgetmotion gäller för 2015</a:t>
            </a:r>
          </a:p>
          <a:p>
            <a:endParaRPr lang="sv-SE" dirty="0"/>
          </a:p>
          <a:p>
            <a:r>
              <a:rPr lang="sv-SE" dirty="0" smtClean="0"/>
              <a:t>Bibehållet offentlig åtagande 2016-</a:t>
            </a:r>
          </a:p>
          <a:p>
            <a:pPr lvl="1"/>
            <a:r>
              <a:rPr lang="sv-SE" dirty="0" smtClean="0"/>
              <a:t>Oförändrad personaltäthet i välfärdstjänsterna</a:t>
            </a:r>
          </a:p>
          <a:p>
            <a:pPr lvl="1"/>
            <a:r>
              <a:rPr lang="sv-SE" dirty="0" smtClean="0"/>
              <a:t>Transfereringarna stiger med timlöner</a:t>
            </a:r>
          </a:p>
          <a:p>
            <a:pPr lvl="1">
              <a:buFont typeface="Symbol"/>
              <a:buChar char="Þ"/>
            </a:pPr>
            <a:r>
              <a:rPr lang="sv-SE" dirty="0" smtClean="0"/>
              <a:t> </a:t>
            </a:r>
            <a:r>
              <a:rPr lang="sv-SE" dirty="0"/>
              <a:t>Aktiva beslut i staten om 78 mdkr ökade utgifter 2016-2019 </a:t>
            </a:r>
          </a:p>
          <a:p>
            <a:endParaRPr lang="sv-SE" dirty="0" smtClean="0"/>
          </a:p>
          <a:p>
            <a:r>
              <a:rPr lang="sv-SE" dirty="0" smtClean="0"/>
              <a:t>Utgiftsökningarna finansieras ”krona för krona”</a:t>
            </a:r>
          </a:p>
          <a:p>
            <a:pPr lvl="1">
              <a:buFont typeface="Symbol"/>
              <a:buChar char="Þ"/>
            </a:pPr>
            <a:r>
              <a:rPr lang="sv-SE" dirty="0" smtClean="0"/>
              <a:t> Skattehöjningar för hushållen på 78 mdkr 2016-2019</a:t>
            </a:r>
          </a:p>
          <a:p>
            <a:pPr>
              <a:buFont typeface="Symbol"/>
              <a:buChar char="Þ"/>
            </a:pPr>
            <a:endParaRPr lang="sv-SE" dirty="0"/>
          </a:p>
          <a:p>
            <a:r>
              <a:rPr lang="sv-SE" dirty="0"/>
              <a:t>Scenariot</a:t>
            </a:r>
            <a:r>
              <a:rPr lang="sv-SE" dirty="0" smtClean="0"/>
              <a:t> är ingen lämplighetsbedömning!</a:t>
            </a:r>
          </a:p>
          <a:p>
            <a:pPr lvl="1"/>
            <a:r>
              <a:rPr lang="sv-SE" dirty="0" smtClean="0"/>
              <a:t>Rimligare </a:t>
            </a:r>
            <a:r>
              <a:rPr lang="sv-SE" dirty="0" err="1" smtClean="0"/>
              <a:t>bench</a:t>
            </a:r>
            <a:r>
              <a:rPr lang="sv-SE" dirty="0" smtClean="0"/>
              <a:t>-mark än regeringens beräkningsantagande som bygger på oförändrade regler</a:t>
            </a:r>
          </a:p>
          <a:p>
            <a:pPr lvl="1"/>
            <a:r>
              <a:rPr lang="sv-SE" dirty="0" smtClean="0"/>
              <a:t>Överskottsmålet uppfylls inte</a:t>
            </a:r>
          </a:p>
          <a:p>
            <a:endParaRPr lang="sv-SE" dirty="0"/>
          </a:p>
          <a:p>
            <a:r>
              <a:rPr lang="sv-SE" dirty="0" smtClean="0"/>
              <a:t>I augusti antog KI att överskottsmålet skulle uppfyllas 2018, dvs. konjunkturjusterat sparande 2018 = 1,2 procent av BNP</a:t>
            </a:r>
          </a:p>
          <a:p>
            <a:pPr lvl="1"/>
            <a:r>
              <a:rPr lang="sv-SE" dirty="0" smtClean="0"/>
              <a:t>Kräver 59 mdkr budgetförstärkande åtgärder 2016-2018</a:t>
            </a:r>
          </a:p>
          <a:p>
            <a:pPr lvl="1"/>
            <a:r>
              <a:rPr lang="sv-SE" dirty="0" smtClean="0"/>
              <a:t>Bibehållet åtagande t.o.m. 2018 kräver därutöver 58 mdkr finansiering av utgiftsökningar</a:t>
            </a:r>
          </a:p>
          <a:p>
            <a:pPr lvl="1">
              <a:buFont typeface="Symbol"/>
              <a:buChar char="Þ"/>
            </a:pPr>
            <a:endParaRPr lang="sv-SE" sz="1800" dirty="0"/>
          </a:p>
          <a:p>
            <a:endParaRPr lang="sv-SE" dirty="0" smtClean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2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1" y="1556792"/>
            <a:ext cx="7287877" cy="4554496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1066130"/>
          </a:xfrm>
        </p:spPr>
        <p:txBody>
          <a:bodyPr>
            <a:normAutofit/>
          </a:bodyPr>
          <a:lstStyle/>
          <a:p>
            <a:r>
              <a:rPr lang="sv-SE" dirty="0"/>
              <a:t>Fullt finansierade finanspolitiska </a:t>
            </a:r>
            <a:r>
              <a:rPr lang="sv-SE" dirty="0" smtClean="0"/>
              <a:t>åtgärder, krona </a:t>
            </a:r>
            <a:r>
              <a:rPr lang="sv-SE" dirty="0"/>
              <a:t>för </a:t>
            </a:r>
            <a:r>
              <a:rPr lang="sv-SE" dirty="0" smtClean="0"/>
              <a:t>krona, </a:t>
            </a:r>
            <a:r>
              <a:rPr lang="sv-SE" dirty="0"/>
              <a:t>stramar åt </a:t>
            </a:r>
            <a:r>
              <a:rPr lang="sv-SE" dirty="0" smtClean="0"/>
              <a:t>finanspolitiken men överskotts-målet </a:t>
            </a:r>
            <a:r>
              <a:rPr lang="sv-SE" dirty="0"/>
              <a:t>nås ej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Procent av BNP respektive potentiell BNP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cxnSp>
        <p:nvCxnSpPr>
          <p:cNvPr id="7" name="Rak 6"/>
          <p:cNvCxnSpPr/>
          <p:nvPr/>
        </p:nvCxnSpPr>
        <p:spPr>
          <a:xfrm>
            <a:off x="920552" y="2536329"/>
            <a:ext cx="58326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>
            <a:off x="5283324" y="2552184"/>
            <a:ext cx="0" cy="31461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7689304" y="2536329"/>
            <a:ext cx="1944216" cy="954107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1,2 procent, vilket man bör sikta mot för att nå överskottsmålet</a:t>
            </a:r>
            <a:endParaRPr lang="sv-SE" sz="1400" dirty="0"/>
          </a:p>
        </p:txBody>
      </p:sp>
      <p:sp>
        <p:nvSpPr>
          <p:cNvPr id="23" name="Rektangel 22"/>
          <p:cNvSpPr/>
          <p:nvPr/>
        </p:nvSpPr>
        <p:spPr>
          <a:xfrm>
            <a:off x="5667419" y="1804587"/>
            <a:ext cx="1173744" cy="317681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 11"/>
          <p:cNvCxnSpPr/>
          <p:nvPr/>
        </p:nvCxnSpPr>
        <p:spPr>
          <a:xfrm flipH="1" flipV="1">
            <a:off x="6753200" y="2536329"/>
            <a:ext cx="864096" cy="172591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H="1" flipV="1">
            <a:off x="5283324" y="2694206"/>
            <a:ext cx="2405980" cy="1094834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7689304" y="3573016"/>
            <a:ext cx="1944216" cy="1169551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1,3 procentenheter för lågt sparande 2018, vilket mot-svarar 59 mdkr budgetförstärkning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5922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utgifter stiger snabbare än BNP om standarden i välfärdstjänsterna ska bibehållas – kräver även högre inkomster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196752"/>
            <a:ext cx="705621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Konjunkturjusterade </a:t>
            </a:r>
            <a:r>
              <a:rPr lang="sv-SE" dirty="0"/>
              <a:t>inkomster och utgifter i offentlig </a:t>
            </a:r>
            <a:r>
              <a:rPr lang="sv-SE" dirty="0" smtClean="0"/>
              <a:t>sektor,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916832"/>
            <a:ext cx="6502400" cy="4063619"/>
          </a:xfrm>
        </p:spPr>
      </p:pic>
      <p:sp>
        <p:nvSpPr>
          <p:cNvPr id="6" name="Rektangel 5"/>
          <p:cNvSpPr/>
          <p:nvPr/>
        </p:nvSpPr>
        <p:spPr>
          <a:xfrm>
            <a:off x="5396921" y="2107159"/>
            <a:ext cx="1067040" cy="270502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Även om överskottsmålet inte nås faller statens bruttoskuld något från och med 2016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/>
              <a:t>Maastrichtskuld och offentlig sektors finansiella </a:t>
            </a:r>
            <a:r>
              <a:rPr lang="sv-SE" dirty="0" smtClean="0"/>
              <a:t>nettoförmögenhet,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3" name="Rektangel 2"/>
          <p:cNvSpPr/>
          <p:nvPr/>
        </p:nvSpPr>
        <p:spPr>
          <a:xfrm>
            <a:off x="5600189" y="1884854"/>
            <a:ext cx="851004" cy="303533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4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(augusti 2014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(-0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-1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-2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(-2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,00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(1,7)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,4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(7,9)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3,1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(3,4)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(3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493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Finanspolitiska 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2520" y="1340768"/>
            <a:ext cx="6502221" cy="4774083"/>
          </a:xfrm>
        </p:spPr>
        <p:txBody>
          <a:bodyPr/>
          <a:lstStyle/>
          <a:p>
            <a:pPr marL="0" indent="0">
              <a:buNone/>
            </a:pPr>
            <a:r>
              <a:rPr lang="sv-SE" u="sng" dirty="0" smtClean="0"/>
              <a:t>Utgångsläge:</a:t>
            </a:r>
          </a:p>
          <a:p>
            <a:r>
              <a:rPr lang="sv-SE" dirty="0" smtClean="0"/>
              <a:t>Demografiskt motiverat stigande utgiftstryck</a:t>
            </a:r>
          </a:p>
          <a:p>
            <a:r>
              <a:rPr lang="sv-SE" dirty="0" smtClean="0"/>
              <a:t>Långt från överskottsmålet</a:t>
            </a:r>
          </a:p>
          <a:p>
            <a:r>
              <a:rPr lang="sv-SE" dirty="0" smtClean="0"/>
              <a:t>Krona för krona – ingen hållbar princip på sikt </a:t>
            </a:r>
          </a:p>
          <a:p>
            <a:r>
              <a:rPr lang="sv-SE" dirty="0" smtClean="0"/>
              <a:t>Låg offentlig bruttoskuld och stabila utsikter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u="sng" dirty="0" smtClean="0"/>
              <a:t>Åtgärder:</a:t>
            </a:r>
          </a:p>
          <a:p>
            <a:r>
              <a:rPr lang="sv-SE" dirty="0" smtClean="0"/>
              <a:t>Planera för hantering av stigande utgiftstryck</a:t>
            </a:r>
          </a:p>
          <a:p>
            <a:pPr lvl="1"/>
            <a:r>
              <a:rPr lang="sv-SE" dirty="0" smtClean="0"/>
              <a:t>Vilka utgifter kan begränsas?</a:t>
            </a:r>
          </a:p>
          <a:p>
            <a:pPr lvl="1"/>
            <a:r>
              <a:rPr lang="sv-SE" dirty="0" smtClean="0"/>
              <a:t>Vilka skatter kan höjas?</a:t>
            </a:r>
          </a:p>
          <a:p>
            <a:r>
              <a:rPr lang="sv-SE" dirty="0" smtClean="0"/>
              <a:t>Utred lämpligt </a:t>
            </a:r>
            <a:r>
              <a:rPr lang="sv-SE" dirty="0" err="1" smtClean="0"/>
              <a:t>saldomål</a:t>
            </a:r>
            <a:endParaRPr lang="sv-SE" dirty="0"/>
          </a:p>
          <a:p>
            <a:r>
              <a:rPr lang="sv-SE" dirty="0" smtClean="0"/>
              <a:t>Ha beredskap för temporärt expansiv finanspolitik om konjunkturläget försämras</a:t>
            </a:r>
          </a:p>
          <a:p>
            <a:pPr lvl="1"/>
            <a:r>
              <a:rPr lang="sv-SE" dirty="0" smtClean="0"/>
              <a:t>Begränsade möjligheter för penningpolitiken att parera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10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Osäkerheten i Konjunkturinstitutets prognoser</a:t>
            </a:r>
          </a:p>
          <a:p>
            <a:endParaRPr lang="sv-SE" i="1" dirty="0" smtClean="0"/>
          </a:p>
          <a:p>
            <a:r>
              <a:rPr lang="sv-SE" i="1" dirty="0" smtClean="0"/>
              <a:t>De </a:t>
            </a:r>
            <a:r>
              <a:rPr lang="sv-SE" i="1" dirty="0"/>
              <a:t>låga inflationsförväntningarna – hur påverkar de ekonomin och vad kan penningpolitiken göra för att mildra deras </a:t>
            </a:r>
            <a:r>
              <a:rPr lang="sv-SE" i="1" dirty="0" smtClean="0"/>
              <a:t>effekter?</a:t>
            </a:r>
          </a:p>
          <a:p>
            <a:endParaRPr lang="sv-SE" i="1" dirty="0"/>
          </a:p>
          <a:p>
            <a:r>
              <a:rPr lang="sv-SE" i="1" dirty="0"/>
              <a:t>Risk för svagare utveckling av hushållens </a:t>
            </a:r>
            <a:r>
              <a:rPr lang="sv-SE" i="1" dirty="0" smtClean="0"/>
              <a:t>konsumtion</a:t>
            </a:r>
          </a:p>
          <a:p>
            <a:pPr marL="0" indent="0">
              <a:buNone/>
            </a:pPr>
            <a:endParaRPr lang="sv-SE" i="1" dirty="0"/>
          </a:p>
          <a:p>
            <a:r>
              <a:rPr lang="sv-SE" i="1" dirty="0"/>
              <a:t>Historiskt låga realräntor det kommande </a:t>
            </a:r>
            <a:r>
              <a:rPr lang="sv-SE" i="1" dirty="0" smtClean="0"/>
              <a:t>decenniet</a:t>
            </a:r>
            <a:endParaRPr lang="sv-SE" i="1" dirty="0"/>
          </a:p>
          <a:p>
            <a:endParaRPr lang="sv-SE" i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76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Svag tillväxt i euroområdet – ljusare utveckling i USA och Storbritannien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767872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4602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Svaga investeringar i euroområdet förklarar en stor del av den lägre 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09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tyder på liknande utveckling framöver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05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Svagare BNP-tillväxt i tillväxtekonomierna än före finanskrisen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556792"/>
            <a:ext cx="7028640" cy="4392488"/>
          </a:xfrm>
        </p:spPr>
      </p:pic>
    </p:spTree>
    <p:extLst>
      <p:ext uri="{BB962C8B-B14F-4D97-AF65-F5344CB8AC3E}">
        <p14:creationId xmlns:p14="http://schemas.microsoft.com/office/powerpoint/2010/main" val="304476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92031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Lägre oljepris stärker hushållens reala inkomster och därmed 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Brent, dollar/fat respektive kronor/fat,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79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802</Words>
  <Application>Microsoft Office PowerPoint</Application>
  <PresentationFormat>A4 (210 x 297 mm)</PresentationFormat>
  <Paragraphs>142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Office-tema</vt:lpstr>
      <vt:lpstr>KONJUNKTURINSTITUTET</vt:lpstr>
      <vt:lpstr>Sammanfattning</vt:lpstr>
      <vt:lpstr>Prognosen i sammandrag (augusti 2014 inom parentes)</vt:lpstr>
      <vt:lpstr>Fördjupningar</vt:lpstr>
      <vt:lpstr>Svag tillväxt i euroområdet – ljusare utveckling i USA och Storbritannien</vt:lpstr>
      <vt:lpstr>Svaga investeringar i euroområdet förklarar en stor del av den lägre tillväxten</vt:lpstr>
      <vt:lpstr>Förtroendeindikatorer för tillverkningsindustrin tyder på liknande utveckling framöver</vt:lpstr>
      <vt:lpstr>Svagare BNP-tillväxt i tillväxtekonomierna än före finanskrisen</vt:lpstr>
      <vt:lpstr>Lägre oljepris stärker hushållens reala inkomster och därmed tillväxten</vt:lpstr>
      <vt:lpstr>Svag BNP-tillväxt i Sverige trots barometerindikator över 100</vt:lpstr>
      <vt:lpstr>Exporten går knackigt</vt:lpstr>
      <vt:lpstr>Svag importutveckling i viktiga mottagarländer av svensk export</vt:lpstr>
      <vt:lpstr>Expansiv politik har stimulerat hushållens konsumtion och drivit upp sparandet – begränsat utrymme för mer stimulans om så skulle behövas</vt:lpstr>
      <vt:lpstr>Bostadsinvesteringarna växer så det knakar</vt:lpstr>
      <vt:lpstr>Nettoexporten faller men fortfarande betydande överskott i bytesbalansen</vt:lpstr>
      <vt:lpstr>Högre anställningsplaner i näringslivet</vt:lpstr>
      <vt:lpstr>Sysselsättning och arbetskraft ökar jämförelsevis snabbt trots svag BNP-tillväxt</vt:lpstr>
      <vt:lpstr>Arbetslösheten faller långsamt</vt:lpstr>
      <vt:lpstr>Ytterligare lägre inflationsförväntningar på alla horisonter – ökad risk för nedåtgående spiral</vt:lpstr>
      <vt:lpstr>KPIF exklusive energi ökar något snabbare 2015 till följd av det senaste årets kronförsvagning</vt:lpstr>
      <vt:lpstr>Riksbanken tror fortfarande på snabb uppgång i inflationen under 2016</vt:lpstr>
      <vt:lpstr>Reporäntan ligger still till slutet av 2016</vt:lpstr>
      <vt:lpstr>Rekordlåga obligationsräntor</vt:lpstr>
      <vt:lpstr>Centralbankernas styrräntor kommer att vara låga ovanligt länge, men inte för evigt</vt:lpstr>
      <vt:lpstr>Stigande demografisk försörjningskvot ger högre real jämviktsränta på lång sikt</vt:lpstr>
      <vt:lpstr>Finanspolitisk scenario 2014-2019</vt:lpstr>
      <vt:lpstr>Fullt finansierade finanspolitiska åtgärder, krona för krona, stramar åt finanspolitiken men överskotts-målet nås ej</vt:lpstr>
      <vt:lpstr>Offentliga utgifter stiger snabbare än BNP om standarden i välfärdstjänsterna ska bibehållas – kräver även högre inkomster</vt:lpstr>
      <vt:lpstr>Även om överskottsmålet inte nås faller statens bruttoskuld något från och med 2016</vt:lpstr>
      <vt:lpstr>Finanspolitiska utmaningar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66</cp:revision>
  <cp:lastPrinted>2014-12-17T19:28:29Z</cp:lastPrinted>
  <dcterms:created xsi:type="dcterms:W3CDTF">2013-02-22T10:31:08Z</dcterms:created>
  <dcterms:modified xsi:type="dcterms:W3CDTF">2014-12-18T07:31:03Z</dcterms:modified>
</cp:coreProperties>
</file>