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4" r:id="rId2"/>
    <p:sldId id="275" r:id="rId3"/>
    <p:sldId id="276" r:id="rId4"/>
    <p:sldId id="302" r:id="rId5"/>
    <p:sldId id="279" r:id="rId6"/>
    <p:sldId id="284" r:id="rId7"/>
    <p:sldId id="280" r:id="rId8"/>
    <p:sldId id="281" r:id="rId9"/>
    <p:sldId id="282" r:id="rId10"/>
    <p:sldId id="283" r:id="rId11"/>
    <p:sldId id="285" r:id="rId12"/>
    <p:sldId id="301" r:id="rId13"/>
    <p:sldId id="305" r:id="rId14"/>
    <p:sldId id="277" r:id="rId15"/>
    <p:sldId id="288" r:id="rId16"/>
    <p:sldId id="269" r:id="rId17"/>
    <p:sldId id="271" r:id="rId18"/>
    <p:sldId id="270" r:id="rId19"/>
    <p:sldId id="293" r:id="rId20"/>
    <p:sldId id="292" r:id="rId21"/>
    <p:sldId id="291" r:id="rId22"/>
    <p:sldId id="295" r:id="rId23"/>
    <p:sldId id="306" r:id="rId24"/>
    <p:sldId id="294" r:id="rId25"/>
    <p:sldId id="300" r:id="rId26"/>
    <p:sldId id="296" r:id="rId27"/>
    <p:sldId id="299" r:id="rId28"/>
    <p:sldId id="297" r:id="rId29"/>
    <p:sldId id="307" r:id="rId30"/>
  </p:sldIdLst>
  <p:sldSz cx="9906000" cy="6858000" type="A4"/>
  <p:notesSz cx="6794500" cy="99314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F5050"/>
    <a:srgbClr val="C0C0C0"/>
    <a:srgbClr val="02619C"/>
    <a:srgbClr val="006096"/>
    <a:srgbClr val="006C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8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152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486" cy="49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>
              <a:defRPr sz="13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496" y="0"/>
            <a:ext cx="2944486" cy="49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>
              <a:defRPr sz="13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285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829"/>
            <a:ext cx="2944486" cy="49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>
              <a:defRPr sz="13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285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496" y="9433829"/>
            <a:ext cx="2944486" cy="49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830">
              <a:defRPr sz="1300">
                <a:latin typeface="Arial" charset="0"/>
              </a:defRPr>
            </a:lvl1pPr>
          </a:lstStyle>
          <a:p>
            <a:fld id="{D1DDF448-7030-4AD3-A11E-CE60D5D4EB6B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1888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486" cy="49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>
              <a:defRPr sz="13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496" y="0"/>
            <a:ext cx="2944486" cy="49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>
              <a:defRPr sz="13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6125"/>
            <a:ext cx="537527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47" y="4716914"/>
            <a:ext cx="5436208" cy="4468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829"/>
            <a:ext cx="2944486" cy="49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>
              <a:defRPr sz="13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496" y="9433829"/>
            <a:ext cx="2944486" cy="49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830">
              <a:defRPr sz="1300">
                <a:latin typeface="Arial" charset="0"/>
              </a:defRPr>
            </a:lvl1pPr>
          </a:lstStyle>
          <a:p>
            <a:fld id="{C6C5CA67-D3E4-420B-A03D-1B622DE2297C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5089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 smtClean="0"/>
          </a:p>
        </p:txBody>
      </p:sp>
      <p:sp>
        <p:nvSpPr>
          <p:cNvPr id="40964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830" eaLnBrk="0" hangingPunct="0">
              <a:defRPr sz="800">
                <a:solidFill>
                  <a:schemeClr val="tx1"/>
                </a:solidFill>
                <a:latin typeface="Verdana" pitchFamily="34" charset="0"/>
              </a:defRPr>
            </a:lvl1pPr>
            <a:lvl2pPr marL="716872" indent="-275720" defTabSz="955830" eaLnBrk="0" hangingPunct="0">
              <a:defRPr sz="800">
                <a:solidFill>
                  <a:schemeClr val="tx1"/>
                </a:solidFill>
                <a:latin typeface="Verdana" pitchFamily="34" charset="0"/>
              </a:defRPr>
            </a:lvl2pPr>
            <a:lvl3pPr marL="1102881" indent="-220576" defTabSz="955830" eaLnBrk="0" hangingPunct="0">
              <a:defRPr sz="800">
                <a:solidFill>
                  <a:schemeClr val="tx1"/>
                </a:solidFill>
                <a:latin typeface="Verdana" pitchFamily="34" charset="0"/>
              </a:defRPr>
            </a:lvl3pPr>
            <a:lvl4pPr marL="1544033" indent="-220576" defTabSz="955830" eaLnBrk="0" hangingPunct="0">
              <a:defRPr sz="800">
                <a:solidFill>
                  <a:schemeClr val="tx1"/>
                </a:solidFill>
                <a:latin typeface="Verdana" pitchFamily="34" charset="0"/>
              </a:defRPr>
            </a:lvl4pPr>
            <a:lvl5pPr marL="1985185" indent="-220576" defTabSz="955830" eaLnBrk="0" hangingPunct="0">
              <a:defRPr sz="800">
                <a:solidFill>
                  <a:schemeClr val="tx1"/>
                </a:solidFill>
                <a:latin typeface="Verdana" pitchFamily="34" charset="0"/>
              </a:defRPr>
            </a:lvl5pPr>
            <a:lvl6pPr marL="2426338" indent="-220576" defTabSz="95583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itchFamily="34" charset="0"/>
              </a:defRPr>
            </a:lvl6pPr>
            <a:lvl7pPr marL="2867490" indent="-220576" defTabSz="95583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itchFamily="34" charset="0"/>
              </a:defRPr>
            </a:lvl7pPr>
            <a:lvl8pPr marL="3308642" indent="-220576" defTabSz="95583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itchFamily="34" charset="0"/>
              </a:defRPr>
            </a:lvl8pPr>
            <a:lvl9pPr marL="3749794" indent="-220576" defTabSz="95583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024676A8-30CB-4797-BC00-019D6F5BFDE5}" type="slidenum">
              <a:rPr lang="sv-SE" sz="1300">
                <a:latin typeface="Arial" charset="0"/>
              </a:rPr>
              <a:pPr eaLnBrk="1" hangingPunct="1"/>
              <a:t>2</a:t>
            </a:fld>
            <a:endParaRPr lang="sv-SE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 smtClean="0"/>
          </a:p>
        </p:txBody>
      </p:sp>
      <p:sp>
        <p:nvSpPr>
          <p:cNvPr id="41988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830" eaLnBrk="0" hangingPunct="0">
              <a:defRPr sz="800">
                <a:solidFill>
                  <a:schemeClr val="tx1"/>
                </a:solidFill>
                <a:latin typeface="Verdana" pitchFamily="34" charset="0"/>
              </a:defRPr>
            </a:lvl1pPr>
            <a:lvl2pPr marL="716872" indent="-275720" defTabSz="955830" eaLnBrk="0" hangingPunct="0">
              <a:defRPr sz="800">
                <a:solidFill>
                  <a:schemeClr val="tx1"/>
                </a:solidFill>
                <a:latin typeface="Verdana" pitchFamily="34" charset="0"/>
              </a:defRPr>
            </a:lvl2pPr>
            <a:lvl3pPr marL="1102881" indent="-220576" defTabSz="955830" eaLnBrk="0" hangingPunct="0">
              <a:defRPr sz="800">
                <a:solidFill>
                  <a:schemeClr val="tx1"/>
                </a:solidFill>
                <a:latin typeface="Verdana" pitchFamily="34" charset="0"/>
              </a:defRPr>
            </a:lvl3pPr>
            <a:lvl4pPr marL="1544033" indent="-220576" defTabSz="955830" eaLnBrk="0" hangingPunct="0">
              <a:defRPr sz="800">
                <a:solidFill>
                  <a:schemeClr val="tx1"/>
                </a:solidFill>
                <a:latin typeface="Verdana" pitchFamily="34" charset="0"/>
              </a:defRPr>
            </a:lvl4pPr>
            <a:lvl5pPr marL="1985185" indent="-220576" defTabSz="955830" eaLnBrk="0" hangingPunct="0">
              <a:defRPr sz="800">
                <a:solidFill>
                  <a:schemeClr val="tx1"/>
                </a:solidFill>
                <a:latin typeface="Verdana" pitchFamily="34" charset="0"/>
              </a:defRPr>
            </a:lvl5pPr>
            <a:lvl6pPr marL="2426338" indent="-220576" defTabSz="95583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itchFamily="34" charset="0"/>
              </a:defRPr>
            </a:lvl6pPr>
            <a:lvl7pPr marL="2867490" indent="-220576" defTabSz="95583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itchFamily="34" charset="0"/>
              </a:defRPr>
            </a:lvl7pPr>
            <a:lvl8pPr marL="3308642" indent="-220576" defTabSz="95583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itchFamily="34" charset="0"/>
              </a:defRPr>
            </a:lvl8pPr>
            <a:lvl9pPr marL="3749794" indent="-220576" defTabSz="95583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4A32598-EDEC-40FE-BC7E-27006044FB32}" type="slidenum">
              <a:rPr lang="sv-SE" sz="1300">
                <a:latin typeface="Arial" charset="0"/>
              </a:rPr>
              <a:pPr eaLnBrk="1" hangingPunct="1"/>
              <a:t>3</a:t>
            </a:fld>
            <a:endParaRPr lang="sv-SE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299" eaLnBrk="0" hangingPunct="0">
              <a:defRPr sz="800">
                <a:solidFill>
                  <a:schemeClr val="tx1"/>
                </a:solidFill>
                <a:latin typeface="Verdana" pitchFamily="34" charset="0"/>
              </a:defRPr>
            </a:lvl1pPr>
            <a:lvl2pPr marL="716872" indent="-275720" defTabSz="954299" eaLnBrk="0" hangingPunct="0">
              <a:defRPr sz="800">
                <a:solidFill>
                  <a:schemeClr val="tx1"/>
                </a:solidFill>
                <a:latin typeface="Verdana" pitchFamily="34" charset="0"/>
              </a:defRPr>
            </a:lvl2pPr>
            <a:lvl3pPr marL="1102881" indent="-220576" defTabSz="954299" eaLnBrk="0" hangingPunct="0">
              <a:defRPr sz="800">
                <a:solidFill>
                  <a:schemeClr val="tx1"/>
                </a:solidFill>
                <a:latin typeface="Verdana" pitchFamily="34" charset="0"/>
              </a:defRPr>
            </a:lvl3pPr>
            <a:lvl4pPr marL="1544033" indent="-220576" defTabSz="954299" eaLnBrk="0" hangingPunct="0">
              <a:defRPr sz="800">
                <a:solidFill>
                  <a:schemeClr val="tx1"/>
                </a:solidFill>
                <a:latin typeface="Verdana" pitchFamily="34" charset="0"/>
              </a:defRPr>
            </a:lvl4pPr>
            <a:lvl5pPr marL="1985185" indent="-220576" defTabSz="954299" eaLnBrk="0" hangingPunct="0">
              <a:defRPr sz="800">
                <a:solidFill>
                  <a:schemeClr val="tx1"/>
                </a:solidFill>
                <a:latin typeface="Verdana" pitchFamily="34" charset="0"/>
              </a:defRPr>
            </a:lvl5pPr>
            <a:lvl6pPr marL="2426338" indent="-220576" defTabSz="954299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itchFamily="34" charset="0"/>
              </a:defRPr>
            </a:lvl6pPr>
            <a:lvl7pPr marL="2867490" indent="-220576" defTabSz="954299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itchFamily="34" charset="0"/>
              </a:defRPr>
            </a:lvl7pPr>
            <a:lvl8pPr marL="3308642" indent="-220576" defTabSz="954299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itchFamily="34" charset="0"/>
              </a:defRPr>
            </a:lvl8pPr>
            <a:lvl9pPr marL="3749794" indent="-220576" defTabSz="954299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33724CB-75D3-43DE-B331-BED54B5DA261}" type="slidenum">
              <a:rPr lang="sv-SE" sz="1300">
                <a:latin typeface="Arial" charset="0"/>
              </a:rPr>
              <a:pPr eaLnBrk="1" hangingPunct="1"/>
              <a:t>4</a:t>
            </a:fld>
            <a:endParaRPr lang="sv-SE" sz="1300">
              <a:latin typeface="Arial" charset="0"/>
            </a:endParaRPr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848496" y="9433829"/>
            <a:ext cx="2944486" cy="49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57" tIns="47780" rIns="95557" bIns="47780" anchor="b"/>
          <a:lstStyle>
            <a:lvl1pPr defTabSz="990600" eaLnBrk="0" hangingPunct="0">
              <a:defRPr sz="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90600" eaLnBrk="0" hangingPunct="0">
              <a:defRPr sz="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90600" eaLnBrk="0" hangingPunct="0">
              <a:defRPr sz="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90600" eaLnBrk="0" hangingPunct="0">
              <a:defRPr sz="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90600" eaLnBrk="0" hangingPunct="0">
              <a:defRPr sz="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692F1C48-6859-497B-9A0D-834363C017E8}" type="slidenum">
              <a:rPr lang="sv-SE" sz="1300">
                <a:latin typeface="Arial" charset="0"/>
              </a:rPr>
              <a:pPr algn="r" eaLnBrk="1" hangingPunct="1"/>
              <a:t>4</a:t>
            </a:fld>
            <a:endParaRPr lang="sv-SE" sz="1300">
              <a:latin typeface="Arial" charset="0"/>
            </a:endParaRPr>
          </a:p>
        </p:txBody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745998" y="745586"/>
            <a:ext cx="5304024" cy="3723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218" tIns="44108" rIns="88218" bIns="44108" anchor="ctr"/>
          <a:lstStyle>
            <a:lvl1pPr eaLnBrk="0" hangingPunct="0">
              <a:defRPr sz="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sv-SE"/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/>
          </p:nvPr>
        </p:nvSpPr>
        <p:spPr>
          <a:xfrm>
            <a:off x="679147" y="4716915"/>
            <a:ext cx="5436208" cy="4470439"/>
          </a:xfrm>
          <a:noFill/>
        </p:spPr>
        <p:txBody>
          <a:bodyPr wrap="none" lIns="88211" tIns="44105" rIns="88211" bIns="44105" anchor="ctr"/>
          <a:lstStyle/>
          <a:p>
            <a:pPr defTabSz="431962"/>
            <a:endParaRPr lang="sv-S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54000" y="254000"/>
            <a:ext cx="6796088" cy="496888"/>
          </a:xfrm>
        </p:spPr>
        <p:txBody>
          <a:bodyPr/>
          <a:lstStyle>
            <a:lvl1pPr>
              <a:spcAft>
                <a:spcPct val="50000"/>
              </a:spcAft>
              <a:defRPr/>
            </a:lvl1pPr>
          </a:lstStyle>
          <a:p>
            <a:pPr lvl="0"/>
            <a:r>
              <a:rPr lang="sv-SE" noProof="0" smtClean="0"/>
              <a:t>Klicka här för att skriva Huvudrubrik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254000" y="719138"/>
            <a:ext cx="6769100" cy="647700"/>
          </a:xfrm>
        </p:spPr>
        <p:txBody>
          <a:bodyPr lIns="90000" tIns="46800" rIns="90000" bIns="46800"/>
          <a:lstStyle>
            <a:lvl1pPr marL="0" indent="0">
              <a:spcBef>
                <a:spcPct val="0"/>
              </a:spcBef>
              <a:buFontTx/>
              <a:buNone/>
              <a:defRPr>
                <a:solidFill>
                  <a:srgbClr val="006096"/>
                </a:solidFill>
              </a:defRPr>
            </a:lvl1pPr>
          </a:lstStyle>
          <a:p>
            <a:pPr lvl="0"/>
            <a:r>
              <a:rPr lang="sv-SE" noProof="0" smtClean="0"/>
              <a:t>Klicka här för att skriva Underrubrik</a:t>
            </a:r>
          </a:p>
        </p:txBody>
      </p:sp>
      <p:grpSp>
        <p:nvGrpSpPr>
          <p:cNvPr id="4149" name="Group 53"/>
          <p:cNvGrpSpPr>
            <a:grpSpLocks/>
          </p:cNvGrpSpPr>
          <p:nvPr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4150" name="Group 54"/>
            <p:cNvGrpSpPr>
              <a:grpSpLocks/>
            </p:cNvGrpSpPr>
            <p:nvPr userDrawn="1"/>
          </p:nvGrpSpPr>
          <p:grpSpPr bwMode="auto">
            <a:xfrm>
              <a:off x="5729" y="3091"/>
              <a:ext cx="367" cy="905"/>
              <a:chOff x="5252" y="2160"/>
              <a:chExt cx="818" cy="2018"/>
            </a:xfrm>
          </p:grpSpPr>
          <p:pic>
            <p:nvPicPr>
              <p:cNvPr id="4151" name="Picture 55" descr="Konjlaget mindre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2160"/>
                <a:ext cx="818" cy="11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2" name="Picture 56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4005"/>
                <a:ext cx="120" cy="1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3" name="Picture 57" descr="Analysunderla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49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4" name="Picture 58" descr="Barometernliten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40"/>
                <a:ext cx="126" cy="1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5" name="Picture 59" descr="Konjlaget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40"/>
                <a:ext cx="120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6" name="Picture 60" descr="Lonebildn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4005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7" name="Picture 61" descr="Specialstudier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26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8" name="Picture 62" descr="SwedishEconomy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26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9" name="Picture 63" descr="WageFormation2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4005"/>
                <a:ext cx="121" cy="1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60" name="Picture 64" descr="Workingpaper2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26"/>
                <a:ext cx="122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161" name="Picture 65" descr="sv logotyp 8 cm 6% beskruren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102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5387975" y="254000"/>
            <a:ext cx="1711325" cy="6157913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54000" y="254000"/>
            <a:ext cx="4981575" cy="6157913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9945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9826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757037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6425" y="1265238"/>
            <a:ext cx="3163888" cy="5146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22713" y="1265238"/>
            <a:ext cx="3165475" cy="5146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172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0831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3569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979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619777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76834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jpe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Relationship Id="rId22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254000"/>
            <a:ext cx="68453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och skriva Huvudrubrik.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6425" y="1265238"/>
            <a:ext cx="6481763" cy="514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februari 2008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63" name="Text Box 39"/>
          <p:cNvSpPr txBox="1">
            <a:spLocks noChangeArrowheads="1"/>
          </p:cNvSpPr>
          <p:nvPr/>
        </p:nvSpPr>
        <p:spPr bwMode="auto">
          <a:xfrm>
            <a:off x="8266113" y="6491288"/>
            <a:ext cx="1639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v-SE" sz="1800">
              <a:latin typeface="Arial" charset="0"/>
            </a:endParaRPr>
          </a:p>
        </p:txBody>
      </p:sp>
      <p:grpSp>
        <p:nvGrpSpPr>
          <p:cNvPr id="1102" name="Group 78"/>
          <p:cNvGrpSpPr>
            <a:grpSpLocks/>
          </p:cNvGrpSpPr>
          <p:nvPr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1087" name="Group 63"/>
            <p:cNvGrpSpPr>
              <a:grpSpLocks/>
            </p:cNvGrpSpPr>
            <p:nvPr userDrawn="1"/>
          </p:nvGrpSpPr>
          <p:grpSpPr bwMode="auto">
            <a:xfrm>
              <a:off x="5729" y="3091"/>
              <a:ext cx="367" cy="905"/>
              <a:chOff x="5252" y="2160"/>
              <a:chExt cx="818" cy="2018"/>
            </a:xfrm>
          </p:grpSpPr>
          <p:pic>
            <p:nvPicPr>
              <p:cNvPr id="1088" name="Picture 64" descr="Konjlaget mindre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2160"/>
                <a:ext cx="818" cy="11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9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4005"/>
                <a:ext cx="120" cy="1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0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49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1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40"/>
                <a:ext cx="126" cy="1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2" name="Picture 68" descr="Konjlaget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40"/>
                <a:ext cx="120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3" name="Picture 69" descr="Lonebildn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4005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4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26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5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26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6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4005"/>
                <a:ext cx="121" cy="1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7" name="Picture 73" descr="Workingpaper2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26"/>
                <a:ext cx="122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00" name="Picture 76" descr="sv logotyp 8 cm 6% beskruren"/>
            <p:cNvPicPr>
              <a:picLocks noChangeAspect="1" noChangeArrowheads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709" name="Group 37"/>
          <p:cNvGrpSpPr>
            <a:grpSpLocks/>
          </p:cNvGrpSpPr>
          <p:nvPr/>
        </p:nvGrpSpPr>
        <p:grpSpPr bwMode="auto">
          <a:xfrm>
            <a:off x="15875" y="0"/>
            <a:ext cx="9912350" cy="6842125"/>
            <a:chOff x="0" y="0"/>
            <a:chExt cx="6244" cy="4310"/>
          </a:xfrm>
        </p:grpSpPr>
        <p:sp>
          <p:nvSpPr>
            <p:cNvPr id="156710" name="Rectangle 38"/>
            <p:cNvSpPr>
              <a:spLocks noChangeArrowheads="1"/>
            </p:cNvSpPr>
            <p:nvPr/>
          </p:nvSpPr>
          <p:spPr bwMode="auto">
            <a:xfrm>
              <a:off x="0" y="0"/>
              <a:ext cx="6240" cy="405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6711" name="Rectangle 39"/>
            <p:cNvSpPr>
              <a:spLocks noChangeArrowheads="1"/>
            </p:cNvSpPr>
            <p:nvPr/>
          </p:nvSpPr>
          <p:spPr bwMode="auto">
            <a:xfrm>
              <a:off x="5207" y="3859"/>
              <a:ext cx="1037" cy="45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56724" name="Group 52"/>
          <p:cNvGrpSpPr>
            <a:grpSpLocks/>
          </p:cNvGrpSpPr>
          <p:nvPr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156712" name="Picture 4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6713" name="Group 41"/>
            <p:cNvGrpSpPr>
              <a:grpSpLocks/>
            </p:cNvGrpSpPr>
            <p:nvPr/>
          </p:nvGrpSpPr>
          <p:grpSpPr bwMode="auto">
            <a:xfrm>
              <a:off x="5252" y="2134"/>
              <a:ext cx="818" cy="2018"/>
              <a:chOff x="5252" y="2160"/>
              <a:chExt cx="818" cy="2018"/>
            </a:xfrm>
          </p:grpSpPr>
          <p:pic>
            <p:nvPicPr>
              <p:cNvPr id="156714" name="Picture 42" descr="Konjlaget mindr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2160"/>
                <a:ext cx="818" cy="11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6715" name="Picture 43" descr="Miljoekonom_liteni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4005"/>
                <a:ext cx="120" cy="1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6716" name="Picture 44" descr="Analysunderla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49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6717" name="Picture 45" descr="Barometernliten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40"/>
                <a:ext cx="126" cy="1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6718" name="Picture 46" descr="Konjlaget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40"/>
                <a:ext cx="120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6719" name="Picture 47" descr="Lonebildn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4005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6720" name="Picture 48" descr="Specialstudier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26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6721" name="Picture 49" descr="SwedishEconomy2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26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6722" name="Picture 50" descr="WageFormation2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4005"/>
                <a:ext cx="121" cy="1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6723" name="Picture 51" descr="Workingpaper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26"/>
                <a:ext cx="122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254000" y="254000"/>
            <a:ext cx="9088438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>
                <a:solidFill>
                  <a:srgbClr val="026CAA"/>
                </a:solidFill>
              </a:rPr>
              <a:t>KONJUNKTURLÄGET </a:t>
            </a:r>
          </a:p>
          <a:p>
            <a:pPr>
              <a:spcBef>
                <a:spcPct val="50000"/>
              </a:spcBef>
            </a:pPr>
            <a:r>
              <a:rPr lang="sv-SE" sz="1800" b="1" dirty="0" smtClean="0">
                <a:solidFill>
                  <a:srgbClr val="026CAA"/>
                </a:solidFill>
              </a:rPr>
              <a:t>27 mars 2013</a:t>
            </a:r>
            <a:endParaRPr lang="sv-SE" sz="1800" b="1" dirty="0">
              <a:solidFill>
                <a:srgbClr val="026CAA"/>
              </a:solidFill>
            </a:endParaRPr>
          </a:p>
        </p:txBody>
      </p:sp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254000" y="5969000"/>
            <a:ext cx="72310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v-SE" sz="1800" b="1" dirty="0" smtClean="0">
                <a:solidFill>
                  <a:srgbClr val="026CAA"/>
                </a:solidFill>
              </a:rPr>
              <a:t>Jesper Hansson</a:t>
            </a:r>
            <a:endParaRPr lang="sv-SE" sz="1800" b="1" dirty="0">
              <a:solidFill>
                <a:srgbClr val="026CA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Barometerindikatorn har vänt upp från låg nivå – ljusglimtar för BNP-tillväxten</a:t>
            </a:r>
            <a:endParaRPr lang="sv-SE" dirty="0"/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7062" y="875892"/>
            <a:ext cx="6769100" cy="647700"/>
          </a:xfrm>
        </p:spPr>
        <p:txBody>
          <a:bodyPr/>
          <a:lstStyle/>
          <a:p>
            <a:r>
              <a:rPr lang="sv-SE" dirty="0" smtClean="0"/>
              <a:t>Index medelvärde=100, månadsvärden respektive procentuell förändring, säsongsrensade kvartalsvärden</a:t>
            </a:r>
            <a:endParaRPr lang="sv-SE" dirty="0"/>
          </a:p>
        </p:txBody>
      </p:sp>
      <p:sp>
        <p:nvSpPr>
          <p:cNvPr id="376836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628775"/>
            <a:ext cx="7735253" cy="483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2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Svag efterfrågan från omvärlden viktigaste förklaringen till svag BNP-tillväxt i Sverige</a:t>
            </a:r>
            <a:endParaRPr lang="sv-SE" dirty="0"/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0621" y="875892"/>
            <a:ext cx="6769100" cy="647700"/>
          </a:xfrm>
        </p:spPr>
        <p:txBody>
          <a:bodyPr/>
          <a:lstStyle/>
          <a:p>
            <a:r>
              <a:rPr lang="sv-SE" dirty="0"/>
              <a:t>Exportorderingång i </a:t>
            </a:r>
            <a:r>
              <a:rPr lang="sv-SE" dirty="0" smtClean="0"/>
              <a:t>industrin, nettotal, säsongsrensade månadsvärden</a:t>
            </a:r>
            <a:endParaRPr lang="sv-SE" dirty="0"/>
          </a:p>
        </p:txBody>
      </p:sp>
      <p:sp>
        <p:nvSpPr>
          <p:cNvPr id="471044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628775"/>
            <a:ext cx="7316603" cy="457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3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Hushållens konsumtion håller uppe efterfrågan</a:t>
            </a:r>
            <a:endParaRPr lang="sv-SE" dirty="0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981075"/>
            <a:ext cx="6769100" cy="647700"/>
          </a:xfrm>
        </p:spPr>
        <p:txBody>
          <a:bodyPr/>
          <a:lstStyle/>
          <a:p>
            <a:r>
              <a:rPr lang="sv-SE" dirty="0" smtClean="0"/>
              <a:t>Hushållens konsumtion och sparande, procentuell förändring respektive procent av disponibel inkomst</a:t>
            </a:r>
            <a:endParaRPr lang="sv-SE" dirty="0"/>
          </a:p>
        </p:txBody>
      </p:sp>
      <p:sp>
        <p:nvSpPr>
          <p:cNvPr id="401412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01413" name="Picture 5" descr="EKP_1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40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Främst industrin som går svagt – bygg- och tjänstebranscher går bättre</a:t>
            </a:r>
            <a:endParaRPr lang="sv-SE" dirty="0"/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937" y="981075"/>
            <a:ext cx="6769100" cy="647700"/>
          </a:xfrm>
        </p:spPr>
        <p:txBody>
          <a:bodyPr/>
          <a:lstStyle/>
          <a:p>
            <a:r>
              <a:rPr lang="sv-SE" dirty="0" smtClean="0"/>
              <a:t>Produktionsvolym, index 2000=100, säsongsrensade kvartalsvärden</a:t>
            </a:r>
            <a:endParaRPr lang="sv-SE" dirty="0"/>
          </a:p>
        </p:txBody>
      </p:sp>
      <p:sp>
        <p:nvSpPr>
          <p:cNvPr id="380932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380933" name="Picture 5" descr="SAM_4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43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Kronan lika stark som 1992 men det är en nominell illusion (hög inflation i jämförelseländerna)</a:t>
            </a:r>
            <a:endParaRPr lang="sv-SE" dirty="0"/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4000" y="1046389"/>
            <a:ext cx="7335520" cy="673826"/>
          </a:xfrm>
        </p:spPr>
        <p:txBody>
          <a:bodyPr/>
          <a:lstStyle/>
          <a:p>
            <a:r>
              <a:rPr lang="sv-SE" dirty="0" smtClean="0"/>
              <a:t>Effektiv </a:t>
            </a:r>
            <a:r>
              <a:rPr lang="sv-SE" dirty="0"/>
              <a:t>växelkurs – </a:t>
            </a:r>
            <a:r>
              <a:rPr lang="sv-SE" dirty="0" smtClean="0"/>
              <a:t>KIX 1992-11-18=100, månadsvärden</a:t>
            </a:r>
            <a:endParaRPr lang="sv-SE" dirty="0"/>
          </a:p>
        </p:txBody>
      </p:sp>
      <p:sp>
        <p:nvSpPr>
          <p:cNvPr id="409604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628775"/>
            <a:ext cx="7316603" cy="457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1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Inte lika stor uppgång i arbetslösheten som befarat, men lång period med förhöjd nivå</a:t>
            </a:r>
            <a:endParaRPr lang="sv-SE" dirty="0"/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4000" y="836704"/>
            <a:ext cx="6769100" cy="647700"/>
          </a:xfrm>
        </p:spPr>
        <p:txBody>
          <a:bodyPr/>
          <a:lstStyle/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392196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628775"/>
            <a:ext cx="7316603" cy="457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9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Låg inflation och ingen stor uppgång i sikte </a:t>
            </a:r>
            <a:endParaRPr lang="sv-SE" dirty="0"/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Konsumentpriser, årlig procentuell förändring, månadsvärden</a:t>
            </a:r>
            <a:endParaRPr lang="sv-SE" dirty="0"/>
          </a:p>
        </p:txBody>
      </p:sp>
      <p:sp>
        <p:nvSpPr>
          <p:cNvPr id="387076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387077" name="Picture 5" descr="SAM_5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4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Fallande inflationsförväntningar</a:t>
            </a:r>
            <a:endParaRPr lang="sv-SE" dirty="0"/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Ett års sikt, procent, månads- respektive kvartalsvärden</a:t>
            </a:r>
            <a:endParaRPr lang="sv-SE" dirty="0"/>
          </a:p>
        </p:txBody>
      </p:sp>
      <p:sp>
        <p:nvSpPr>
          <p:cNvPr id="389124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389125" name="Picture 5" descr="SAM_5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37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Reporäntan blir kvar på 1 procent</a:t>
            </a:r>
            <a:endParaRPr lang="sv-SE" dirty="0"/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Procent, dags- respektive kvartalsvärden</a:t>
            </a:r>
            <a:endParaRPr lang="sv-SE" dirty="0"/>
          </a:p>
        </p:txBody>
      </p:sp>
      <p:sp>
        <p:nvSpPr>
          <p:cNvPr id="388100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388101" name="Picture 5" descr="FIN_2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04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Överskottsmålet för offentliga finanser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6425" y="927464"/>
            <a:ext cx="6499769" cy="5484450"/>
          </a:xfrm>
        </p:spPr>
        <p:txBody>
          <a:bodyPr/>
          <a:lstStyle/>
          <a:p>
            <a:r>
              <a:rPr lang="sv-SE" dirty="0" smtClean="0"/>
              <a:t>Finansiella sparandet i offentlig sektor ska uppgå till motsvarande 1 procent av BNP i genomsnitt under en konjunkturcykel</a:t>
            </a:r>
          </a:p>
          <a:p>
            <a:endParaRPr lang="sv-SE" dirty="0" smtClean="0"/>
          </a:p>
          <a:p>
            <a:r>
              <a:rPr lang="sv-SE" dirty="0" smtClean="0"/>
              <a:t>Motiv när det infördes:</a:t>
            </a:r>
            <a:endParaRPr lang="sv-SE" dirty="0" smtClean="0"/>
          </a:p>
          <a:p>
            <a:pPr lvl="1"/>
            <a:r>
              <a:rPr lang="sv-SE" dirty="0" smtClean="0"/>
              <a:t>Få ner den offentliga sektorns nettoskuld</a:t>
            </a:r>
          </a:p>
          <a:p>
            <a:pPr lvl="1"/>
            <a:r>
              <a:rPr lang="sv-SE" dirty="0" smtClean="0"/>
              <a:t>Lättare kunna möta behoven med en stigande andel äldre i befolkningen framöver</a:t>
            </a:r>
          </a:p>
          <a:p>
            <a:pPr lvl="1"/>
            <a:r>
              <a:rPr lang="sv-SE" dirty="0" smtClean="0"/>
              <a:t>Nuvarande regering: skapa marginaler i de offentliga finanserna för att hantera konjunkturnedgångar</a:t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Genomsnittligt sparande i linje med målet sedan 2000, möjligen något för högt sedan 2007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7905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/>
              <a:t>Sammanfattning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v-SE" dirty="0" smtClean="0"/>
          </a:p>
          <a:p>
            <a:pPr eaLnBrk="1" hangingPunct="1"/>
            <a:r>
              <a:rPr lang="sv-SE" dirty="0" smtClean="0"/>
              <a:t>Små revideringar av prognosen</a:t>
            </a:r>
          </a:p>
          <a:p>
            <a:pPr eaLnBrk="1" hangingPunct="1"/>
            <a:endParaRPr lang="sv-SE" dirty="0"/>
          </a:p>
          <a:p>
            <a:pPr eaLnBrk="1" hangingPunct="1"/>
            <a:r>
              <a:rPr lang="sv-SE" dirty="0" smtClean="0"/>
              <a:t>Förtroendet bland hushåll och företag förbättras</a:t>
            </a:r>
          </a:p>
          <a:p>
            <a:pPr eaLnBrk="1" hangingPunct="1"/>
            <a:endParaRPr lang="sv-SE" dirty="0" smtClean="0"/>
          </a:p>
          <a:p>
            <a:pPr eaLnBrk="1" hangingPunct="1"/>
            <a:r>
              <a:rPr lang="sv-SE" dirty="0" smtClean="0"/>
              <a:t>Svag utveckling i omvärlden – många utmaningar kvar i euroområdet</a:t>
            </a:r>
          </a:p>
          <a:p>
            <a:pPr marL="0" indent="0" eaLnBrk="1" hangingPunct="1">
              <a:buNone/>
            </a:pPr>
            <a:endParaRPr lang="sv-SE" dirty="0" smtClean="0"/>
          </a:p>
          <a:p>
            <a:pPr eaLnBrk="1" hangingPunct="1"/>
            <a:r>
              <a:rPr lang="sv-SE" dirty="0" smtClean="0"/>
              <a:t>Fortsatt låg inflation – men Riksbanken sänker inte  reporäntan under 1 procent</a:t>
            </a:r>
          </a:p>
          <a:p>
            <a:pPr marL="0" indent="0" eaLnBrk="1" hangingPunct="1">
              <a:buNone/>
            </a:pPr>
            <a:endParaRPr lang="sv-SE" dirty="0" smtClean="0"/>
          </a:p>
          <a:p>
            <a:pPr eaLnBrk="1" hangingPunct="1"/>
            <a:r>
              <a:rPr lang="sv-SE" dirty="0" smtClean="0"/>
              <a:t>Stort tryck på skattehöjningar framöver om överskottsmålet ska nås</a:t>
            </a:r>
          </a:p>
        </p:txBody>
      </p:sp>
    </p:spTree>
    <p:extLst>
      <p:ext uri="{BB962C8B-B14F-4D97-AF65-F5344CB8AC3E}">
        <p14:creationId xmlns:p14="http://schemas.microsoft.com/office/powerpoint/2010/main" val="743557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Offentlig skuldsättning har gått ner till historiskt låg nivå</a:t>
            </a:r>
            <a:endParaRPr lang="sv-SE" dirty="0"/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4000" y="862830"/>
            <a:ext cx="6769100" cy="647700"/>
          </a:xfrm>
        </p:spPr>
        <p:txBody>
          <a:bodyPr/>
          <a:lstStyle/>
          <a:p>
            <a:r>
              <a:rPr lang="sv-SE" dirty="0" smtClean="0"/>
              <a:t>Procent av BNP</a:t>
            </a:r>
            <a:endParaRPr lang="sv-SE" dirty="0"/>
          </a:p>
        </p:txBody>
      </p:sp>
      <p:sp>
        <p:nvSpPr>
          <p:cNvPr id="425988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628775"/>
            <a:ext cx="7316603" cy="457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17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Försörjningsbördan vände upp </a:t>
            </a:r>
            <a:r>
              <a:rPr lang="sv-SE" dirty="0" smtClean="0"/>
              <a:t>2008 </a:t>
            </a:r>
            <a:endParaRPr lang="sv-SE" dirty="0"/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Personer 0-19 år samt över 64 år dividerat med personer 20-64 år, procent</a:t>
            </a:r>
            <a:endParaRPr lang="sv-SE" dirty="0"/>
          </a:p>
        </p:txBody>
      </p:sp>
      <p:sp>
        <p:nvSpPr>
          <p:cNvPr id="427012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628775"/>
            <a:ext cx="7316603" cy="457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05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Överskottsmålet uppfyllt sedan 2000 – visserligen genomsnitt under 1 procent av BNP, men det beror på lågkonjunkturen 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7651722"/>
              </p:ext>
            </p:extLst>
          </p:nvPr>
        </p:nvGraphicFramePr>
        <p:xfrm>
          <a:off x="854381" y="2170569"/>
          <a:ext cx="6569460" cy="2363944"/>
        </p:xfrm>
        <a:graphic>
          <a:graphicData uri="http://schemas.openxmlformats.org/drawingml/2006/table">
            <a:tbl>
              <a:tblPr firstRow="1" firstCol="1" bandRow="1"/>
              <a:tblGrid>
                <a:gridCol w="3726672"/>
                <a:gridCol w="1475715"/>
                <a:gridCol w="1367073"/>
              </a:tblGrid>
              <a:tr h="762754"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</a:pP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sv-SE" sz="1800" b="1" dirty="0">
                          <a:solidFill>
                            <a:srgbClr val="FFFFFF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2000–2012</a:t>
                      </a: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sv-SE" sz="1800" b="1" dirty="0">
                          <a:solidFill>
                            <a:srgbClr val="FFFFFF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2007–2013</a:t>
                      </a: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B2B2"/>
                    </a:solidFill>
                  </a:tcPr>
                </a:tc>
              </a:tr>
              <a:tr h="533730">
                <a:tc>
                  <a:txBody>
                    <a:bodyPr/>
                    <a:lstStyle/>
                    <a:p>
                      <a:pPr marL="17780" algn="l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180340" algn="l"/>
                          <a:tab pos="414020" algn="l"/>
                        </a:tabLst>
                      </a:pPr>
                      <a:r>
                        <a:rPr lang="sv-SE" sz="18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Konjunkturjusterat sparande</a:t>
                      </a:r>
                      <a:r>
                        <a:rPr lang="sv-SE" sz="1800" baseline="300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sv-SE" sz="18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sv-SE" sz="18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33730">
                <a:tc>
                  <a:txBody>
                    <a:bodyPr/>
                    <a:lstStyle/>
                    <a:p>
                      <a:pPr marL="17780" algn="l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180340" algn="l"/>
                          <a:tab pos="414020" algn="l"/>
                        </a:tabLst>
                      </a:pPr>
                      <a:r>
                        <a:rPr lang="sv-SE" sz="18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Finansiellt sparande</a:t>
                      </a:r>
                      <a:r>
                        <a:rPr lang="sv-SE" sz="1800" baseline="300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sv-SE" sz="18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0,9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sv-SE" sz="18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0,4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</a:tr>
              <a:tr h="533730">
                <a:tc>
                  <a:txBody>
                    <a:bodyPr/>
                    <a:lstStyle/>
                    <a:p>
                      <a:pPr marL="17780" algn="l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180340" algn="l"/>
                          <a:tab pos="414020" algn="l"/>
                        </a:tabLst>
                      </a:pPr>
                      <a:r>
                        <a:rPr lang="sv-SE" sz="18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BNP-gap</a:t>
                      </a:r>
                      <a:r>
                        <a:rPr lang="sv-SE" sz="1800" baseline="300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sv-SE" sz="18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–0,7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sv-SE" sz="18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–2,2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64229" y="4661125"/>
            <a:ext cx="422974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1 </a:t>
            </a:r>
            <a:r>
              <a:rPr kumimoji="0" lang="sv-S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Procent av potentiell BNP. </a:t>
            </a:r>
            <a:r>
              <a:rPr kumimoji="0" lang="sv-SE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2 </a:t>
            </a:r>
            <a:r>
              <a:rPr kumimoji="0" lang="sv-S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Procent av BNP.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56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Sparandet i offentlig sektor under målet 2013 – kräver åtstramning framöver</a:t>
            </a:r>
            <a:endParaRPr lang="sv-SE" dirty="0"/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Finansiellt sparande och konjunkturjusterat </a:t>
            </a:r>
            <a:r>
              <a:rPr lang="sv-SE" dirty="0" smtClean="0"/>
              <a:t>sparande, procent av BNP respektive procent av potentiell BNP</a:t>
            </a:r>
            <a:endParaRPr lang="sv-SE" dirty="0"/>
          </a:p>
        </p:txBody>
      </p:sp>
      <p:sp>
        <p:nvSpPr>
          <p:cNvPr id="390148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390149" name="Picture 5" descr="SAM_6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63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Konjunkturinstitutets beräkning av reformutrymmet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Definition:</a:t>
            </a:r>
          </a:p>
          <a:p>
            <a:pPr lvl="1"/>
            <a:r>
              <a:rPr lang="sv-SE" i="1" dirty="0" smtClean="0"/>
              <a:t>De permanenta ofinansierade åtgärderna i statsbudgeten som ryms inom ramen för överskottsmålet fram till 2017</a:t>
            </a:r>
          </a:p>
          <a:p>
            <a:endParaRPr lang="sv-SE" dirty="0" smtClean="0"/>
          </a:p>
          <a:p>
            <a:r>
              <a:rPr lang="sv-SE" dirty="0"/>
              <a:t>Behov av åtstramning av finanspolitiken för att nå överskottsmålet</a:t>
            </a:r>
          </a:p>
          <a:p>
            <a:pPr lvl="1"/>
            <a:r>
              <a:rPr lang="sv-SE" dirty="0"/>
              <a:t>Konjunkturjusterat sparande från </a:t>
            </a:r>
            <a:r>
              <a:rPr lang="sv-SE" dirty="0">
                <a:solidFill>
                  <a:srgbClr val="000000"/>
                </a:solidFill>
                <a:ea typeface="Times New Roman"/>
                <a:cs typeface="Times New Roman"/>
              </a:rPr>
              <a:t>–</a:t>
            </a:r>
            <a:r>
              <a:rPr lang="sv-SE" dirty="0" smtClean="0"/>
              <a:t>0,3 </a:t>
            </a:r>
            <a:r>
              <a:rPr lang="sv-SE" dirty="0"/>
              <a:t>procent av BNP 2013 till +1,2 procent 2017</a:t>
            </a:r>
          </a:p>
          <a:p>
            <a:endParaRPr lang="sv-SE" dirty="0"/>
          </a:p>
          <a:p>
            <a:r>
              <a:rPr lang="sv-SE" dirty="0" smtClean="0"/>
              <a:t>Automatiskt budgetförstärkning vid oförändrat regelverk</a:t>
            </a:r>
            <a:endParaRPr lang="sv-SE" dirty="0" smtClean="0"/>
          </a:p>
          <a:p>
            <a:pPr lvl="1"/>
            <a:r>
              <a:rPr lang="sv-SE" dirty="0" smtClean="0"/>
              <a:t>Skatteinkomste</a:t>
            </a:r>
            <a:r>
              <a:rPr lang="sv-SE" dirty="0" smtClean="0"/>
              <a:t>r stiger med BNP</a:t>
            </a:r>
            <a:endParaRPr lang="sv-SE" dirty="0" smtClean="0"/>
          </a:p>
          <a:p>
            <a:pPr lvl="1"/>
            <a:r>
              <a:rPr lang="sv-SE" dirty="0" smtClean="0"/>
              <a:t>Utgifter för konsumtion, </a:t>
            </a:r>
            <a:r>
              <a:rPr lang="sv-SE" dirty="0" smtClean="0"/>
              <a:t>investeringar och  </a:t>
            </a:r>
            <a:r>
              <a:rPr lang="sv-SE" dirty="0" smtClean="0"/>
              <a:t>transfereringar </a:t>
            </a:r>
            <a:r>
              <a:rPr lang="sv-SE" dirty="0" smtClean="0"/>
              <a:t>ökar långsammare enligt beslutade regler</a:t>
            </a:r>
          </a:p>
          <a:p>
            <a:pPr lvl="1"/>
            <a:r>
              <a:rPr lang="sv-SE" dirty="0" smtClean="0"/>
              <a:t>Ränteutgifter (netto) följer marknadsräntor</a:t>
            </a:r>
            <a:endParaRPr lang="sv-SE" dirty="0" smtClean="0"/>
          </a:p>
          <a:p>
            <a:pPr lvl="1"/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6051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Offentliga sektorns </a:t>
            </a:r>
            <a:r>
              <a:rPr lang="sv-SE" dirty="0" smtClean="0"/>
              <a:t>konjunkturjusterade primära inkomster </a:t>
            </a:r>
            <a:r>
              <a:rPr lang="sv-SE" dirty="0" smtClean="0"/>
              <a:t>och utgifter vid oförändrade </a:t>
            </a:r>
            <a:r>
              <a:rPr lang="sv-SE" dirty="0" smtClean="0"/>
              <a:t>regler</a:t>
            </a:r>
            <a:endParaRPr lang="sv-SE" dirty="0"/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/>
              <a:t>Procent av potentiell BNP</a:t>
            </a:r>
            <a:endParaRPr lang="sv-SE" dirty="0"/>
          </a:p>
        </p:txBody>
      </p:sp>
      <p:sp>
        <p:nvSpPr>
          <p:cNvPr id="419844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19845" name="Picture 5" descr="RFP_1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83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700" name="Rectangle 1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Reformutrymmet fram till 2017 är negativt</a:t>
            </a:r>
            <a:endParaRPr lang="sv-SE" dirty="0"/>
          </a:p>
        </p:txBody>
      </p:sp>
      <p:sp>
        <p:nvSpPr>
          <p:cNvPr id="370701" name="Rectangle 1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Miljarder kronor respektive procent av BNP</a:t>
            </a:r>
            <a:endParaRPr lang="sv-SE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424296"/>
              </p:ext>
            </p:extLst>
          </p:nvPr>
        </p:nvGraphicFramePr>
        <p:xfrm>
          <a:off x="336244" y="1392701"/>
          <a:ext cx="7488407" cy="3845507"/>
        </p:xfrm>
        <a:graphic>
          <a:graphicData uri="http://schemas.openxmlformats.org/drawingml/2006/table">
            <a:tbl>
              <a:tblPr firstRow="1" firstCol="1" bandRow="1"/>
              <a:tblGrid>
                <a:gridCol w="4483950"/>
                <a:gridCol w="232428"/>
                <a:gridCol w="266309"/>
                <a:gridCol w="60525"/>
                <a:gridCol w="242098"/>
                <a:gridCol w="25400"/>
                <a:gridCol w="819160"/>
                <a:gridCol w="1358537"/>
              </a:tblGrid>
              <a:tr h="449317"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</a:pP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 b="1" dirty="0">
                          <a:solidFill>
                            <a:srgbClr val="FFFFFF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B2B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 b="1" dirty="0">
                          <a:solidFill>
                            <a:srgbClr val="FFFFFF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endParaRPr lang="sv-SE" sz="18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 b="1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Mdkr</a:t>
                      </a:r>
                      <a:r>
                        <a:rPr lang="sv-SE" sz="1800" b="1" dirty="0">
                          <a:solidFill>
                            <a:srgbClr val="FFFFFF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</a:pPr>
                      <a:r>
                        <a:rPr lang="sv-SE" sz="1800" b="1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% av BNP</a:t>
                      </a: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B2B2"/>
                    </a:solidFill>
                  </a:tcPr>
                </a:tc>
              </a:tr>
              <a:tr h="799461">
                <a:tc>
                  <a:txBody>
                    <a:bodyPr/>
                    <a:lstStyle/>
                    <a:p>
                      <a:pPr marL="17780" algn="l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180340" algn="l"/>
                          <a:tab pos="414020" algn="l"/>
                        </a:tabLst>
                      </a:pPr>
                      <a:r>
                        <a:rPr lang="sv-SE" sz="18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Automatisk budgetförstärkning vid oförändrade regler (1)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49317">
                <a:tc gridSpan="4">
                  <a:txBody>
                    <a:bodyPr/>
                    <a:lstStyle/>
                    <a:p>
                      <a:pPr marL="17780" algn="l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180340" algn="l"/>
                          <a:tab pos="414020" algn="l"/>
                        </a:tabLst>
                      </a:pPr>
                      <a:r>
                        <a:rPr lang="sv-SE" sz="1800" i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	</a:t>
                      </a:r>
                      <a:r>
                        <a:rPr lang="sv-SE" sz="1800" i="1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 Bidrag </a:t>
                      </a:r>
                      <a:r>
                        <a:rPr lang="sv-SE" sz="1800" i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från primära inkomster </a:t>
                      </a: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 i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sv-SE" sz="18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 i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sv-SE" sz="18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 i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264</a:t>
                      </a: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 i="1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6,1</a:t>
                      </a: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</a:tr>
              <a:tr h="449317">
                <a:tc gridSpan="4">
                  <a:txBody>
                    <a:bodyPr/>
                    <a:lstStyle/>
                    <a:p>
                      <a:pPr marL="17780" algn="l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180340" algn="l"/>
                          <a:tab pos="414020" algn="l"/>
                        </a:tabLst>
                      </a:pPr>
                      <a:r>
                        <a:rPr lang="sv-SE" sz="1800" i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	</a:t>
                      </a:r>
                      <a:r>
                        <a:rPr lang="sv-SE" sz="1800" i="1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 Bidrag </a:t>
                      </a:r>
                      <a:r>
                        <a:rPr lang="sv-SE" sz="1800" i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från primära utgifter </a:t>
                      </a: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 i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sv-SE" sz="18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 i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sv-SE" sz="18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sv-SE" sz="1800" i="1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200</a:t>
                      </a: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–4,6</a:t>
                      </a:r>
                      <a:endParaRPr lang="sv-SE" sz="1800" i="1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99461">
                <a:tc gridSpan="4">
                  <a:txBody>
                    <a:bodyPr/>
                    <a:lstStyle/>
                    <a:p>
                      <a:pPr marL="17780" algn="l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180340" algn="l"/>
                          <a:tab pos="414020" algn="l"/>
                        </a:tabLst>
                      </a:pPr>
                      <a:r>
                        <a:rPr lang="sv-SE" sz="18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Anpassning av finanspolitiken till </a:t>
                      </a:r>
                      <a:br>
                        <a:rPr lang="sv-SE" sz="18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</a:br>
                      <a:r>
                        <a:rPr lang="sv-SE" sz="18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överskottsmålet (2)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–60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–1,4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</a:tr>
              <a:tr h="449317">
                <a:tc gridSpan="2">
                  <a:txBody>
                    <a:bodyPr/>
                    <a:lstStyle/>
                    <a:p>
                      <a:pPr marL="17780" algn="l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180340" algn="l"/>
                          <a:tab pos="414020" algn="l"/>
                        </a:tabLst>
                      </a:pPr>
                      <a:r>
                        <a:rPr lang="sv-SE" sz="18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Nettoräntor (3)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–12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–0,3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49317">
                <a:tc gridSpan="2">
                  <a:txBody>
                    <a:bodyPr/>
                    <a:lstStyle/>
                    <a:p>
                      <a:pPr marL="17780" algn="l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180340" algn="l"/>
                          <a:tab pos="414020" algn="l"/>
                        </a:tabLst>
                      </a:pPr>
                      <a:r>
                        <a:rPr lang="sv-SE" sz="18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Reformutrymme (1+2+3)</a:t>
                      </a: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–8</a:t>
                      </a: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–0,2</a:t>
                      </a: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970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”Reformutrymmet” inte det viktigaste – </a:t>
            </a:r>
            <a:r>
              <a:rPr lang="sv-SE" dirty="0" smtClean="0"/>
              <a:t>mer realistiskt att räkna med bibehållet offentligt åtagande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6425" y="1265238"/>
            <a:ext cx="6708775" cy="5146675"/>
          </a:xfrm>
        </p:spPr>
        <p:txBody>
          <a:bodyPr/>
          <a:lstStyle/>
          <a:p>
            <a:r>
              <a:rPr lang="sv-SE" dirty="0" smtClean="0"/>
              <a:t> ”R</a:t>
            </a:r>
            <a:r>
              <a:rPr lang="sv-SE" dirty="0" smtClean="0"/>
              <a:t>eformutrymmet” ger en skev bild – orealistiskt med så svag utveckling för offentlig konsumtion </a:t>
            </a:r>
          </a:p>
          <a:p>
            <a:endParaRPr lang="sv-SE" dirty="0" smtClean="0"/>
          </a:p>
          <a:p>
            <a:r>
              <a:rPr lang="sv-SE" dirty="0" smtClean="0"/>
              <a:t>I </a:t>
            </a:r>
            <a:r>
              <a:rPr lang="sv-SE" dirty="0" smtClean="0"/>
              <a:t>KI:s prognos ligger ett bibehållet offentligt </a:t>
            </a:r>
            <a:r>
              <a:rPr lang="sv-SE" dirty="0" smtClean="0"/>
              <a:t>åtagande </a:t>
            </a:r>
            <a:r>
              <a:rPr lang="sv-SE" dirty="0" smtClean="0"/>
              <a:t>– </a:t>
            </a:r>
            <a:r>
              <a:rPr lang="sv-SE" dirty="0" smtClean="0"/>
              <a:t>kostar mer än under oförändrade regler:</a:t>
            </a:r>
            <a:endParaRPr lang="sv-SE" dirty="0" smtClean="0"/>
          </a:p>
          <a:p>
            <a:pPr lvl="1"/>
            <a:r>
              <a:rPr lang="sv-SE" dirty="0" smtClean="0"/>
              <a:t>Oförändrad personaltäthet i offentliga tjänster (vård, skola, omsorg, rättsväsende, osv</a:t>
            </a:r>
            <a:r>
              <a:rPr lang="sv-SE" dirty="0" smtClean="0"/>
              <a:t>.), ca 50 mdr kr</a:t>
            </a:r>
            <a:endParaRPr lang="sv-SE" dirty="0" smtClean="0"/>
          </a:p>
          <a:p>
            <a:pPr lvl="1"/>
            <a:r>
              <a:rPr lang="sv-SE" dirty="0" smtClean="0"/>
              <a:t>Transfereringar till hushåll som följer </a:t>
            </a:r>
            <a:r>
              <a:rPr lang="sv-SE" dirty="0" smtClean="0"/>
              <a:t>antalet personer </a:t>
            </a:r>
            <a:r>
              <a:rPr lang="sv-SE" u="sng" dirty="0" smtClean="0"/>
              <a:t>och</a:t>
            </a:r>
            <a:r>
              <a:rPr lang="sv-SE" dirty="0" smtClean="0"/>
              <a:t> </a:t>
            </a:r>
            <a:r>
              <a:rPr lang="sv-SE" dirty="0" smtClean="0"/>
              <a:t>timlöneutvecklingen, ca 12 mdr kr </a:t>
            </a:r>
            <a:endParaRPr lang="sv-SE" dirty="0" smtClean="0"/>
          </a:p>
          <a:p>
            <a:pPr lvl="1"/>
            <a:r>
              <a:rPr lang="sv-SE" dirty="0" smtClean="0"/>
              <a:t>Offentliga investeringar som följer </a:t>
            </a:r>
            <a:r>
              <a:rPr lang="sv-SE" dirty="0" smtClean="0"/>
              <a:t>BNP, ca 3 mdr kr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Realistisk jämförelsenorm, men givetvis </a:t>
            </a:r>
            <a:r>
              <a:rPr lang="sv-SE" dirty="0" smtClean="0"/>
              <a:t>ett politiskt beslut</a:t>
            </a:r>
            <a:endParaRPr lang="sv-SE" dirty="0" smtClean="0"/>
          </a:p>
          <a:p>
            <a:pPr lvl="1"/>
            <a:r>
              <a:rPr lang="sv-SE" dirty="0" smtClean="0"/>
              <a:t>Transfereringar har ökat långsammare sedan 2006</a:t>
            </a:r>
          </a:p>
          <a:p>
            <a:pPr lvl="1"/>
            <a:r>
              <a:rPr lang="sv-SE" dirty="0" smtClean="0"/>
              <a:t>Offentlig konsumtion något snabbare</a:t>
            </a:r>
          </a:p>
          <a:p>
            <a:pPr lvl="1"/>
            <a:r>
              <a:rPr lang="sv-SE" dirty="0" smtClean="0"/>
              <a:t>Offentliga investeringar något snabbare</a:t>
            </a:r>
            <a:endParaRPr lang="sv-SE" dirty="0" smtClean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36826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70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54000" y="254000"/>
            <a:ext cx="6990862" cy="496888"/>
          </a:xfrm>
        </p:spPr>
        <p:txBody>
          <a:bodyPr/>
          <a:lstStyle/>
          <a:p>
            <a:r>
              <a:rPr lang="sv-SE" dirty="0" smtClean="0"/>
              <a:t>Total kostnadsökning utöver oförändrade regler 2014-2017 vid bibehållet åtagande i offentlig sektor</a:t>
            </a:r>
            <a:endParaRPr lang="sv-SE" dirty="0"/>
          </a:p>
        </p:txBody>
      </p:sp>
      <p:sp>
        <p:nvSpPr>
          <p:cNvPr id="370701" name="Rectangle 1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 smtClean="0"/>
          </a:p>
        </p:txBody>
      </p:sp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848242"/>
              </p:ext>
            </p:extLst>
          </p:nvPr>
        </p:nvGraphicFramePr>
        <p:xfrm>
          <a:off x="323557" y="1394506"/>
          <a:ext cx="7707261" cy="4714746"/>
        </p:xfrm>
        <a:graphic>
          <a:graphicData uri="http://schemas.openxmlformats.org/drawingml/2006/table">
            <a:tbl>
              <a:tblPr firstRow="1" firstCol="1" bandRow="1"/>
              <a:tblGrid>
                <a:gridCol w="5017069"/>
                <a:gridCol w="79513"/>
                <a:gridCol w="52436"/>
                <a:gridCol w="62627"/>
                <a:gridCol w="250501"/>
                <a:gridCol w="26027"/>
                <a:gridCol w="929077"/>
                <a:gridCol w="1290011"/>
              </a:tblGrid>
              <a:tr h="393528"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</a:pP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B2B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 b="1" dirty="0">
                          <a:solidFill>
                            <a:srgbClr val="FFFFFF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 b="1">
                          <a:solidFill>
                            <a:srgbClr val="FFFFFF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sv-SE" sz="18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 b="1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Mdkr</a:t>
                      </a:r>
                      <a:r>
                        <a:rPr lang="sv-SE" sz="1800" b="1" dirty="0">
                          <a:solidFill>
                            <a:srgbClr val="FFFFFF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</a:pPr>
                      <a:r>
                        <a:rPr lang="sv-SE" sz="1800" b="1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% av BNP</a:t>
                      </a: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B2B2"/>
                    </a:solidFill>
                  </a:tcPr>
                </a:tc>
              </a:tr>
              <a:tr h="629731">
                <a:tc>
                  <a:txBody>
                    <a:bodyPr/>
                    <a:lstStyle/>
                    <a:p>
                      <a:pPr marL="17780" algn="l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180340" algn="l"/>
                          <a:tab pos="414020" algn="l"/>
                        </a:tabLst>
                      </a:pPr>
                      <a:r>
                        <a:rPr lang="sv-SE" sz="180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Statliga åtgärder vid bibehållet offentligt åtagande (1)</a:t>
                      </a: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 i="1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sv-SE" sz="18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 i="1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sv-SE" sz="18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61</a:t>
                      </a:r>
                      <a:endParaRPr lang="sv-SE" sz="18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1,4</a:t>
                      </a:r>
                      <a:endParaRPr lang="sv-SE" sz="18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3943">
                <a:tc gridSpan="4">
                  <a:txBody>
                    <a:bodyPr/>
                    <a:lstStyle/>
                    <a:p>
                      <a:pPr marL="17780" algn="l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180340" algn="l"/>
                          <a:tab pos="414020" algn="l"/>
                        </a:tabLst>
                      </a:pPr>
                      <a:r>
                        <a:rPr lang="sv-SE" sz="1200" i="1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	Varav statlig konsumtion</a:t>
                      </a:r>
                      <a:endParaRPr lang="sv-SE" sz="12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200" i="1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sv-SE" sz="12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200" i="1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sv-SE" sz="12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200" i="1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22</a:t>
                      </a:r>
                      <a:endParaRPr lang="sv-SE" sz="12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200" i="1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0,5</a:t>
                      </a:r>
                      <a:endParaRPr lang="sv-SE" sz="12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</a:tr>
              <a:tr h="323943">
                <a:tc gridSpan="4">
                  <a:txBody>
                    <a:bodyPr/>
                    <a:lstStyle/>
                    <a:p>
                      <a:pPr marL="17780" algn="l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180340" algn="l"/>
                          <a:tab pos="414020" algn="l"/>
                        </a:tabLst>
                      </a:pPr>
                      <a:r>
                        <a:rPr lang="sv-SE" sz="1200" i="1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	Varav statsbidrag till kommunerna</a:t>
                      </a:r>
                      <a:endParaRPr lang="sv-SE" sz="12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200" i="1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sv-SE" sz="12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200" i="1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sv-SE" sz="12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200" i="1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24</a:t>
                      </a:r>
                      <a:endParaRPr lang="sv-SE" sz="12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200" i="1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0,6</a:t>
                      </a:r>
                      <a:endParaRPr lang="sv-SE" sz="12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3943">
                <a:tc gridSpan="4">
                  <a:txBody>
                    <a:bodyPr/>
                    <a:lstStyle/>
                    <a:p>
                      <a:pPr marL="17780" algn="l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180340" algn="l"/>
                          <a:tab pos="414020" algn="l"/>
                        </a:tabLst>
                      </a:pPr>
                      <a:r>
                        <a:rPr lang="sv-SE" sz="1200" i="1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	Varav statliga investeringar</a:t>
                      </a:r>
                      <a:endParaRPr lang="sv-SE" sz="12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200" i="1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sv-SE" sz="12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200" i="1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sv-SE" sz="12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200" i="1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  <a:endParaRPr lang="sv-SE" sz="12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200" i="1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0,1</a:t>
                      </a:r>
                      <a:endParaRPr lang="sv-SE" sz="12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</a:tr>
              <a:tr h="323943">
                <a:tc gridSpan="4">
                  <a:txBody>
                    <a:bodyPr/>
                    <a:lstStyle/>
                    <a:p>
                      <a:pPr marL="17780" algn="l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180340" algn="l"/>
                          <a:tab pos="414020" algn="l"/>
                        </a:tabLst>
                      </a:pPr>
                      <a:r>
                        <a:rPr lang="sv-SE" sz="1200" i="1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	Varav statliga transfereringar</a:t>
                      </a:r>
                      <a:endParaRPr lang="sv-SE" sz="12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200" i="1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sv-SE" sz="12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200" i="1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sv-SE" sz="12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200" i="1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12</a:t>
                      </a:r>
                      <a:endParaRPr lang="sv-SE" sz="12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200" i="1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0,3</a:t>
                      </a:r>
                      <a:endParaRPr lang="sv-SE" sz="12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29731">
                <a:tc gridSpan="2">
                  <a:txBody>
                    <a:bodyPr/>
                    <a:lstStyle/>
                    <a:p>
                      <a:pPr marL="17780" algn="l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180340" algn="l"/>
                          <a:tab pos="414020" algn="l"/>
                        </a:tabLst>
                      </a:pPr>
                      <a:r>
                        <a:rPr lang="sv-SE" sz="180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Kommunalt finansieringsbehov efter ökade statsbidrag (2)</a:t>
                      </a: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 b="1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 b="1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sv-SE" sz="18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5</a:t>
                      </a: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0,1</a:t>
                      </a: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</a:tr>
              <a:tr h="758819">
                <a:tc gridSpan="2">
                  <a:txBody>
                    <a:bodyPr/>
                    <a:lstStyle/>
                    <a:p>
                      <a:pPr marL="17780" algn="l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180340" algn="l"/>
                          <a:tab pos="414020" algn="l"/>
                        </a:tabLst>
                      </a:pPr>
                      <a:r>
                        <a:rPr lang="sv-SE" sz="18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Total kostnadsökning för bibehållet åtagande i offentlig sektor (</a:t>
                      </a:r>
                      <a:r>
                        <a:rPr lang="sv-SE" sz="1800" b="1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1+2)</a:t>
                      </a: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sv-SE" sz="18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sv-SE" sz="18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66</a:t>
                      </a: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1,5</a:t>
                      </a:r>
                      <a:endParaRPr lang="sv-SE" sz="18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51215">
                <a:tc gridSpan="2">
                  <a:txBody>
                    <a:bodyPr/>
                    <a:lstStyle/>
                    <a:p>
                      <a:pPr marL="17780" algn="l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180340" algn="l"/>
                          <a:tab pos="414020" algn="l"/>
                        </a:tabLst>
                      </a:pPr>
                      <a:r>
                        <a:rPr lang="sv-SE" sz="18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Reformutrymme </a:t>
                      </a:r>
                      <a:r>
                        <a:rPr lang="sv-SE" sz="180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(3)</a:t>
                      </a: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 i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sv-SE" sz="18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 i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sv-SE" sz="18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 i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-8</a:t>
                      </a:r>
                      <a:endParaRPr lang="sv-SE" sz="18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 i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-0,2</a:t>
                      </a:r>
                      <a:endParaRPr lang="sv-SE" sz="18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</a:tr>
              <a:tr h="655950">
                <a:tc gridSpan="2">
                  <a:txBody>
                    <a:bodyPr/>
                    <a:lstStyle/>
                    <a:p>
                      <a:pPr marL="17780" algn="l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180340" algn="l"/>
                          <a:tab pos="414020" algn="l"/>
                        </a:tabLst>
                      </a:pPr>
                      <a:r>
                        <a:rPr lang="sv-SE" sz="18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Totalt finansieringsbehov vid bibehållet offentlig åtagande (</a:t>
                      </a:r>
                      <a:r>
                        <a:rPr lang="sv-SE" sz="1800" b="1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1+2–3)</a:t>
                      </a: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74</a:t>
                      </a: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1,7</a:t>
                      </a: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4420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sv-SE" dirty="0" smtClean="0"/>
              <a:t>Stort tryck på skattehöjningar om nuvarande överskottsmål ska nås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46182" y="1304996"/>
            <a:ext cx="6430480" cy="1928534"/>
          </a:xfrm>
        </p:spPr>
        <p:txBody>
          <a:bodyPr/>
          <a:lstStyle/>
          <a:p>
            <a:r>
              <a:rPr lang="sv-SE" dirty="0"/>
              <a:t>Med:</a:t>
            </a:r>
          </a:p>
          <a:p>
            <a:pPr lvl="1">
              <a:buFont typeface="+mj-lt"/>
              <a:buAutoNum type="arabicPeriod"/>
            </a:pPr>
            <a:r>
              <a:rPr lang="sv-SE" dirty="0"/>
              <a:t>KI:s makroprognos för BNP och sysselsättning,</a:t>
            </a:r>
          </a:p>
          <a:p>
            <a:pPr lvl="1">
              <a:buFont typeface="+mj-lt"/>
              <a:buAutoNum type="arabicPeriod"/>
            </a:pPr>
            <a:r>
              <a:rPr lang="sv-SE" dirty="0"/>
              <a:t>bibehållet offentligt åtagande och</a:t>
            </a:r>
          </a:p>
          <a:p>
            <a:pPr lvl="1">
              <a:buFont typeface="+mj-lt"/>
              <a:buAutoNum type="arabicPeriod"/>
            </a:pPr>
            <a:r>
              <a:rPr lang="sv-SE" dirty="0"/>
              <a:t>sparande </a:t>
            </a:r>
            <a:r>
              <a:rPr lang="sv-SE" dirty="0" smtClean="0"/>
              <a:t>i linje med nuvarande överskottsmål,</a:t>
            </a:r>
          </a:p>
          <a:p>
            <a:pPr marL="0" indent="0">
              <a:buNone/>
            </a:pPr>
            <a:r>
              <a:rPr lang="sv-SE" dirty="0" smtClean="0"/>
              <a:t>    krävs 74 mdr kr högre inkomster (skatter)</a:t>
            </a:r>
          </a:p>
          <a:p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4582560"/>
              </p:ext>
            </p:extLst>
          </p:nvPr>
        </p:nvGraphicFramePr>
        <p:xfrm>
          <a:off x="543339" y="3403020"/>
          <a:ext cx="7792278" cy="2363944"/>
        </p:xfrm>
        <a:graphic>
          <a:graphicData uri="http://schemas.openxmlformats.org/drawingml/2006/table">
            <a:tbl>
              <a:tblPr firstRow="1" firstCol="1" bandRow="1"/>
              <a:tblGrid>
                <a:gridCol w="4048070"/>
                <a:gridCol w="2122673"/>
                <a:gridCol w="1621535"/>
              </a:tblGrid>
              <a:tr h="7627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sv-SE" sz="1800" b="1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Reformutrymme</a:t>
                      </a:r>
                      <a:r>
                        <a:rPr lang="sv-SE" sz="1800" b="1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/finansierings-behov 2014-2017, mdkr</a:t>
                      </a: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sv-SE" sz="1800" b="1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Oförändrade</a:t>
                      </a:r>
                      <a:r>
                        <a:rPr lang="sv-SE" sz="1800" b="1" baseline="0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 regler</a:t>
                      </a: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sv-SE" sz="1800" b="1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Bibehållet</a:t>
                      </a:r>
                      <a:r>
                        <a:rPr lang="sv-SE" sz="1800" b="1" baseline="0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 åtagande</a:t>
                      </a: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B2B2"/>
                    </a:solidFill>
                  </a:tcPr>
                </a:tc>
              </a:tr>
              <a:tr h="533730">
                <a:tc>
                  <a:txBody>
                    <a:bodyPr/>
                    <a:lstStyle/>
                    <a:p>
                      <a:pPr marL="17780" algn="l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180340" algn="l"/>
                          <a:tab pos="414020" algn="l"/>
                        </a:tabLst>
                      </a:pPr>
                      <a:r>
                        <a:rPr lang="sv-SE" sz="180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Huvudscenario</a:t>
                      </a: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sv-SE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–8</a:t>
                      </a: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sv-SE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–74</a:t>
                      </a:r>
                      <a:endParaRPr lang="sv-SE" sz="1800" b="1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33730">
                <a:tc>
                  <a:txBody>
                    <a:bodyPr/>
                    <a:lstStyle/>
                    <a:p>
                      <a:pPr marL="17780" algn="l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180340" algn="l"/>
                          <a:tab pos="414020" algn="l"/>
                        </a:tabLst>
                      </a:pPr>
                      <a:r>
                        <a:rPr lang="sv-SE" sz="180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Högre potentiell BNP</a:t>
                      </a:r>
                      <a:r>
                        <a:rPr lang="sv-SE" sz="18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sv-SE" sz="180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42</a:t>
                      </a: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sv-SE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–24</a:t>
                      </a: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</a:tr>
              <a:tr h="533730">
                <a:tc>
                  <a:txBody>
                    <a:bodyPr/>
                    <a:lstStyle/>
                    <a:p>
                      <a:pPr marL="17780" algn="l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180340" algn="l"/>
                          <a:tab pos="414020" algn="l"/>
                        </a:tabLst>
                      </a:pPr>
                      <a:r>
                        <a:rPr lang="sv-SE" sz="1800" baseline="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Lägre överskottsmål</a:t>
                      </a:r>
                      <a:r>
                        <a:rPr lang="sv-SE" sz="1800" baseline="3000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sv-SE" sz="180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35</a:t>
                      </a: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sv-SE" sz="180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–31</a:t>
                      </a: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65446" y="5986343"/>
            <a:ext cx="791582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400" baseline="30000" dirty="0"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sv-SE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sv-S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100 mdr kr högre BNP 2017 ger ca 50 mdr kr. </a:t>
            </a:r>
            <a:r>
              <a:rPr kumimoji="0" lang="sv-SE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2 </a:t>
            </a:r>
            <a:r>
              <a:rPr lang="sv-SE" sz="1400" dirty="0"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sv-S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oll</a:t>
            </a:r>
            <a:r>
              <a:rPr kumimoji="0" lang="sv-SE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p</a:t>
            </a:r>
            <a:r>
              <a:rPr kumimoji="0" lang="sv-S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rocent </a:t>
            </a:r>
            <a:r>
              <a:rPr kumimoji="0" lang="sv-S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av </a:t>
            </a:r>
            <a:r>
              <a:rPr kumimoji="0" lang="sv-S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BNP ”ger” 43 mdr kr.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870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/>
              <a:t>Fördjupningar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sv-SE" i="1" dirty="0" smtClean="0"/>
          </a:p>
          <a:p>
            <a:pPr eaLnBrk="1" hangingPunct="1">
              <a:defRPr/>
            </a:pPr>
            <a:r>
              <a:rPr lang="sv-SE" i="1" dirty="0" smtClean="0"/>
              <a:t>Uppdaterad syn på potentiell produktion och sysselsättning</a:t>
            </a:r>
          </a:p>
          <a:p>
            <a:pPr eaLnBrk="1" hangingPunct="1">
              <a:defRPr/>
            </a:pPr>
            <a:endParaRPr lang="sv-SE" i="1" dirty="0" smtClean="0"/>
          </a:p>
          <a:p>
            <a:pPr eaLnBrk="1" hangingPunct="1">
              <a:defRPr/>
            </a:pPr>
            <a:r>
              <a:rPr lang="sv-SE" i="1" dirty="0" smtClean="0"/>
              <a:t>Konjunkturinstitutets bedömning av reformutrymmet</a:t>
            </a:r>
          </a:p>
          <a:p>
            <a:pPr marL="0" indent="0" eaLnBrk="1" hangingPunct="1">
              <a:buFontTx/>
              <a:buNone/>
              <a:defRPr/>
            </a:pPr>
            <a:endParaRPr lang="sv-SE" i="1" dirty="0" smtClean="0"/>
          </a:p>
          <a:p>
            <a:pPr eaLnBrk="1" hangingPunct="1">
              <a:defRPr/>
            </a:pPr>
            <a:r>
              <a:rPr lang="sv-SE" i="1" dirty="0" smtClean="0"/>
              <a:t>Överskottsmålet för offentliga finanser</a:t>
            </a:r>
          </a:p>
          <a:p>
            <a:pPr eaLnBrk="1" hangingPunct="1">
              <a:defRPr/>
            </a:pPr>
            <a:endParaRPr lang="sv-SE" i="1" dirty="0"/>
          </a:p>
          <a:p>
            <a:pPr eaLnBrk="1" hangingPunct="1">
              <a:defRPr/>
            </a:pPr>
            <a:r>
              <a:rPr lang="sv-SE" dirty="0" smtClean="0"/>
              <a:t>Särskilt kapitel: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i="1" dirty="0" smtClean="0"/>
              <a:t>Utvärdering av prognoserna för 2012 samt 1997–2012</a:t>
            </a:r>
          </a:p>
        </p:txBody>
      </p:sp>
    </p:spTree>
    <p:extLst>
      <p:ext uri="{BB962C8B-B14F-4D97-AF65-F5344CB8AC3E}">
        <p14:creationId xmlns:p14="http://schemas.microsoft.com/office/powerpoint/2010/main" val="134338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4000" y="254000"/>
            <a:ext cx="6794500" cy="825500"/>
          </a:xfrm>
        </p:spPr>
        <p:txBody>
          <a:bodyPr/>
          <a:lstStyle/>
          <a:p>
            <a:pPr defTabSz="449263" eaLnBrk="1" hangingPunct="1">
              <a:spcAft>
                <a:spcPts val="1500"/>
              </a:spcAft>
              <a:buClr>
                <a:srgbClr val="006096"/>
              </a:buCl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 smtClean="0">
                <a:ea typeface="Arial Unicode MS" pitchFamily="34" charset="-128"/>
                <a:cs typeface="Arial Unicode MS" pitchFamily="34" charset="-128"/>
              </a:rPr>
              <a:t>Prognosen</a:t>
            </a:r>
            <a:r>
              <a:rPr lang="en-GB" sz="20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 smtClean="0"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GB" sz="20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 smtClean="0">
                <a:ea typeface="Arial Unicode MS" pitchFamily="34" charset="-128"/>
                <a:cs typeface="Arial Unicode MS" pitchFamily="34" charset="-128"/>
              </a:rPr>
              <a:t>sammandrag</a:t>
            </a:r>
            <a:r>
              <a:rPr lang="en-GB" dirty="0" smtClean="0">
                <a:ea typeface="Arial Unicode MS" pitchFamily="34" charset="-128"/>
                <a:cs typeface="Arial Unicode MS" pitchFamily="34" charset="-128"/>
              </a:rPr>
              <a:t> </a:t>
            </a:r>
            <a:br>
              <a:rPr lang="en-GB" dirty="0" smtClean="0">
                <a:ea typeface="Arial Unicode MS" pitchFamily="34" charset="-128"/>
                <a:cs typeface="Arial Unicode MS" pitchFamily="34" charset="-128"/>
              </a:rPr>
            </a:br>
            <a:r>
              <a:rPr lang="en-GB" b="0" dirty="0" smtClean="0"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GB" b="0" dirty="0" err="1" smtClean="0">
                <a:ea typeface="Arial Unicode MS" pitchFamily="34" charset="-128"/>
                <a:cs typeface="Arial Unicode MS" pitchFamily="34" charset="-128"/>
              </a:rPr>
              <a:t>december</a:t>
            </a:r>
            <a:r>
              <a:rPr lang="en-GB" b="0" dirty="0" smtClean="0">
                <a:ea typeface="Arial Unicode MS" pitchFamily="34" charset="-128"/>
                <a:cs typeface="Arial Unicode MS" pitchFamily="34" charset="-128"/>
              </a:rPr>
              <a:t> 2012 </a:t>
            </a:r>
            <a:r>
              <a:rPr lang="en-GB" b="0" dirty="0" err="1" smtClean="0">
                <a:ea typeface="Arial Unicode MS" pitchFamily="34" charset="-128"/>
                <a:cs typeface="Arial Unicode MS" pitchFamily="34" charset="-128"/>
              </a:rPr>
              <a:t>inom</a:t>
            </a:r>
            <a:r>
              <a:rPr lang="en-GB" b="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="0" dirty="0" err="1" smtClean="0">
                <a:ea typeface="Arial Unicode MS" pitchFamily="34" charset="-128"/>
                <a:cs typeface="Arial Unicode MS" pitchFamily="34" charset="-128"/>
              </a:rPr>
              <a:t>parentes</a:t>
            </a:r>
            <a:r>
              <a:rPr lang="en-GB" b="0" dirty="0" smtClean="0"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4000" y="1085850"/>
            <a:ext cx="6767513" cy="647700"/>
          </a:xfrm>
        </p:spPr>
        <p:txBody>
          <a:bodyPr lIns="90000" tIns="46800" rIns="90000" bIns="46800"/>
          <a:lstStyle/>
          <a:p>
            <a:pPr marL="0" indent="0" defTabSz="449263" eaLnBrk="1" hangingPunct="1">
              <a:spcBef>
                <a:spcPct val="0"/>
              </a:spcBef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>
                <a:solidFill>
                  <a:srgbClr val="006096"/>
                </a:solidFill>
              </a:rPr>
              <a:t>Årlig procentuell förändring respektive procent</a:t>
            </a:r>
          </a:p>
          <a:p>
            <a:pPr marL="0" indent="0" defTabSz="449263" eaLnBrk="1" hangingPunct="1">
              <a:spcBef>
                <a:spcPct val="0"/>
              </a:spcBef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mtClean="0">
              <a:solidFill>
                <a:srgbClr val="006096"/>
              </a:solidFill>
            </a:endParaRPr>
          </a:p>
        </p:txBody>
      </p:sp>
      <p:grpSp>
        <p:nvGrpSpPr>
          <p:cNvPr id="33796" name="Group 4"/>
          <p:cNvGrpSpPr>
            <a:grpSpLocks/>
          </p:cNvGrpSpPr>
          <p:nvPr/>
        </p:nvGrpSpPr>
        <p:grpSpPr bwMode="auto">
          <a:xfrm>
            <a:off x="388937" y="1519238"/>
            <a:ext cx="7508449" cy="4618037"/>
            <a:chOff x="75" y="1001"/>
            <a:chExt cx="4630" cy="2909"/>
          </a:xfrm>
        </p:grpSpPr>
        <p:sp>
          <p:nvSpPr>
            <p:cNvPr id="33798" name="Rectangle 5"/>
            <p:cNvSpPr>
              <a:spLocks noChangeArrowheads="1"/>
            </p:cNvSpPr>
            <p:nvPr/>
          </p:nvSpPr>
          <p:spPr bwMode="auto">
            <a:xfrm>
              <a:off x="3712" y="342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1,1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(-1,1) 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3799" name="Rectangle 6"/>
            <p:cNvSpPr>
              <a:spLocks noChangeArrowheads="1"/>
            </p:cNvSpPr>
            <p:nvPr/>
          </p:nvSpPr>
          <p:spPr bwMode="auto">
            <a:xfrm>
              <a:off x="2720" y="342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1,4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(-1,2)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3800" name="Rectangle 7"/>
            <p:cNvSpPr>
              <a:spLocks noChangeArrowheads="1"/>
            </p:cNvSpPr>
            <p:nvPr/>
          </p:nvSpPr>
          <p:spPr bwMode="auto">
            <a:xfrm>
              <a:off x="1728" y="342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0,7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(-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0,5)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3801" name="Rectangle 8"/>
            <p:cNvSpPr>
              <a:spLocks noChangeArrowheads="1"/>
            </p:cNvSpPr>
            <p:nvPr/>
          </p:nvSpPr>
          <p:spPr bwMode="auto">
            <a:xfrm>
              <a:off x="75" y="3429"/>
              <a:ext cx="1653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 err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Offentligt</a:t>
              </a:r>
              <a:r>
                <a:rPr lang="en-GB" sz="18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err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finansiellt</a:t>
              </a:r>
              <a:r>
                <a:rPr lang="en-GB" sz="18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sparande</a:t>
              </a:r>
              <a:r>
                <a:rPr lang="en-GB" sz="1800" baseline="300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3</a:t>
              </a:r>
            </a:p>
          </p:txBody>
        </p:sp>
        <p:sp>
          <p:nvSpPr>
            <p:cNvPr id="33802" name="Rectangle 9"/>
            <p:cNvSpPr>
              <a:spLocks noChangeArrowheads="1"/>
            </p:cNvSpPr>
            <p:nvPr/>
          </p:nvSpPr>
          <p:spPr bwMode="auto">
            <a:xfrm>
              <a:off x="3712" y="294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1,00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(1,25)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3803" name="Rectangle 10"/>
            <p:cNvSpPr>
              <a:spLocks noChangeArrowheads="1"/>
            </p:cNvSpPr>
            <p:nvPr/>
          </p:nvSpPr>
          <p:spPr bwMode="auto">
            <a:xfrm>
              <a:off x="2720" y="294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1,00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(0,75)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3804" name="Rectangle 11"/>
            <p:cNvSpPr>
              <a:spLocks noChangeArrowheads="1"/>
            </p:cNvSpPr>
            <p:nvPr/>
          </p:nvSpPr>
          <p:spPr bwMode="auto">
            <a:xfrm>
              <a:off x="1728" y="294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1,00 </a:t>
              </a: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(1,00)</a:t>
              </a:r>
            </a:p>
          </p:txBody>
        </p:sp>
        <p:sp>
          <p:nvSpPr>
            <p:cNvPr id="33805" name="Rectangle 12"/>
            <p:cNvSpPr>
              <a:spLocks noChangeArrowheads="1"/>
            </p:cNvSpPr>
            <p:nvPr/>
          </p:nvSpPr>
          <p:spPr bwMode="auto">
            <a:xfrm>
              <a:off x="75" y="2949"/>
              <a:ext cx="1653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Reporänta</a:t>
              </a:r>
              <a:r>
                <a:rPr lang="en-GB" sz="1800" baseline="300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</a:t>
              </a:r>
            </a:p>
          </p:txBody>
        </p:sp>
        <p:sp>
          <p:nvSpPr>
            <p:cNvPr id="33806" name="Rectangle 13"/>
            <p:cNvSpPr>
              <a:spLocks noChangeArrowheads="1"/>
            </p:cNvSpPr>
            <p:nvPr/>
          </p:nvSpPr>
          <p:spPr bwMode="auto">
            <a:xfrm>
              <a:off x="3712" y="246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1,4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(1,4)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3807" name="Rectangle 14"/>
            <p:cNvSpPr>
              <a:spLocks noChangeArrowheads="1"/>
            </p:cNvSpPr>
            <p:nvPr/>
          </p:nvSpPr>
          <p:spPr bwMode="auto">
            <a:xfrm>
              <a:off x="2720" y="246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1,0 </a:t>
              </a:r>
              <a:r>
                <a:rPr lang="en-GB" sz="18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1,0)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3808" name="Rectangle 15"/>
            <p:cNvSpPr>
              <a:spLocks noChangeArrowheads="1"/>
            </p:cNvSpPr>
            <p:nvPr/>
          </p:nvSpPr>
          <p:spPr bwMode="auto">
            <a:xfrm>
              <a:off x="1728" y="246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1,0 </a:t>
              </a:r>
              <a:r>
                <a:rPr lang="en-GB" sz="18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1,0)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3809" name="Rectangle 16"/>
            <p:cNvSpPr>
              <a:spLocks noChangeArrowheads="1"/>
            </p:cNvSpPr>
            <p:nvPr/>
          </p:nvSpPr>
          <p:spPr bwMode="auto">
            <a:xfrm>
              <a:off x="75" y="2469"/>
              <a:ext cx="1653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KPIF</a:t>
              </a:r>
            </a:p>
          </p:txBody>
        </p:sp>
        <p:sp>
          <p:nvSpPr>
            <p:cNvPr id="33810" name="Rectangle 17"/>
            <p:cNvSpPr>
              <a:spLocks noChangeArrowheads="1"/>
            </p:cNvSpPr>
            <p:nvPr/>
          </p:nvSpPr>
          <p:spPr bwMode="auto">
            <a:xfrm>
              <a:off x="3712" y="198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8,2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(8,4)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3811" name="Rectangle 18"/>
            <p:cNvSpPr>
              <a:spLocks noChangeArrowheads="1"/>
            </p:cNvSpPr>
            <p:nvPr/>
          </p:nvSpPr>
          <p:spPr bwMode="auto">
            <a:xfrm>
              <a:off x="2720" y="198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8,2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(8,3)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3812" name="Rectangle 19"/>
            <p:cNvSpPr>
              <a:spLocks noChangeArrowheads="1"/>
            </p:cNvSpPr>
            <p:nvPr/>
          </p:nvSpPr>
          <p:spPr bwMode="auto">
            <a:xfrm>
              <a:off x="1728" y="198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8,0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7,7)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3813" name="Rectangle 20"/>
            <p:cNvSpPr>
              <a:spLocks noChangeArrowheads="1"/>
            </p:cNvSpPr>
            <p:nvPr/>
          </p:nvSpPr>
          <p:spPr bwMode="auto">
            <a:xfrm>
              <a:off x="75" y="1989"/>
              <a:ext cx="1653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Arbetslöshet</a:t>
              </a:r>
              <a:r>
                <a:rPr lang="en-GB" sz="1800" baseline="300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</a:t>
              </a:r>
            </a:p>
          </p:txBody>
        </p:sp>
        <p:sp>
          <p:nvSpPr>
            <p:cNvPr id="33814" name="Rectangle 21"/>
            <p:cNvSpPr>
              <a:spLocks noChangeArrowheads="1"/>
            </p:cNvSpPr>
            <p:nvPr/>
          </p:nvSpPr>
          <p:spPr bwMode="auto">
            <a:xfrm>
              <a:off x="3712" y="150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2,3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(2,2) 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3815" name="Rectangle 22"/>
            <p:cNvSpPr>
              <a:spLocks noChangeArrowheads="1"/>
            </p:cNvSpPr>
            <p:nvPr/>
          </p:nvSpPr>
          <p:spPr bwMode="auto">
            <a:xfrm>
              <a:off x="2720" y="150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1,3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(0,8)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3816" name="Rectangle 23"/>
            <p:cNvSpPr>
              <a:spLocks noChangeArrowheads="1"/>
            </p:cNvSpPr>
            <p:nvPr/>
          </p:nvSpPr>
          <p:spPr bwMode="auto">
            <a:xfrm>
              <a:off x="1728" y="150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0,8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(0,9)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3817" name="Rectangle 24"/>
            <p:cNvSpPr>
              <a:spLocks noChangeArrowheads="1"/>
            </p:cNvSpPr>
            <p:nvPr/>
          </p:nvSpPr>
          <p:spPr bwMode="auto">
            <a:xfrm>
              <a:off x="75" y="1509"/>
              <a:ext cx="1653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BNP</a:t>
              </a:r>
            </a:p>
          </p:txBody>
        </p:sp>
        <p:sp>
          <p:nvSpPr>
            <p:cNvPr id="33818" name="Rectangle 25"/>
            <p:cNvSpPr>
              <a:spLocks noChangeArrowheads="1"/>
            </p:cNvSpPr>
            <p:nvPr/>
          </p:nvSpPr>
          <p:spPr bwMode="auto">
            <a:xfrm>
              <a:off x="3712" y="1001"/>
              <a:ext cx="992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2014</a:t>
              </a:r>
            </a:p>
          </p:txBody>
        </p:sp>
        <p:sp>
          <p:nvSpPr>
            <p:cNvPr id="33819" name="Rectangle 26"/>
            <p:cNvSpPr>
              <a:spLocks noChangeArrowheads="1"/>
            </p:cNvSpPr>
            <p:nvPr/>
          </p:nvSpPr>
          <p:spPr bwMode="auto">
            <a:xfrm>
              <a:off x="2720" y="1001"/>
              <a:ext cx="992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2013</a:t>
              </a:r>
            </a:p>
          </p:txBody>
        </p:sp>
        <p:sp>
          <p:nvSpPr>
            <p:cNvPr id="33820" name="Rectangle 27"/>
            <p:cNvSpPr>
              <a:spLocks noChangeArrowheads="1"/>
            </p:cNvSpPr>
            <p:nvPr/>
          </p:nvSpPr>
          <p:spPr bwMode="auto">
            <a:xfrm>
              <a:off x="1728" y="1001"/>
              <a:ext cx="992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2012</a:t>
              </a:r>
            </a:p>
          </p:txBody>
        </p:sp>
        <p:sp>
          <p:nvSpPr>
            <p:cNvPr id="33821" name="Rectangle 28"/>
            <p:cNvSpPr>
              <a:spLocks noChangeArrowheads="1"/>
            </p:cNvSpPr>
            <p:nvPr/>
          </p:nvSpPr>
          <p:spPr bwMode="auto">
            <a:xfrm>
              <a:off x="75" y="1001"/>
              <a:ext cx="1653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</a:p>
          </p:txBody>
        </p:sp>
        <p:sp>
          <p:nvSpPr>
            <p:cNvPr id="33822" name="Line 29"/>
            <p:cNvSpPr>
              <a:spLocks noChangeShapeType="1"/>
            </p:cNvSpPr>
            <p:nvPr/>
          </p:nvSpPr>
          <p:spPr bwMode="auto">
            <a:xfrm>
              <a:off x="75" y="1001"/>
              <a:ext cx="1653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3823" name="Line 30"/>
            <p:cNvSpPr>
              <a:spLocks noChangeShapeType="1"/>
            </p:cNvSpPr>
            <p:nvPr/>
          </p:nvSpPr>
          <p:spPr bwMode="auto">
            <a:xfrm>
              <a:off x="75" y="3909"/>
              <a:ext cx="4629" cy="1"/>
            </a:xfrm>
            <a:prstGeom prst="line">
              <a:avLst/>
            </a:prstGeom>
            <a:noFill/>
            <a:ln w="12600">
              <a:solidFill>
                <a:srgbClr val="DDDDD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3824" name="Line 31"/>
            <p:cNvSpPr>
              <a:spLocks noChangeShapeType="1"/>
            </p:cNvSpPr>
            <p:nvPr/>
          </p:nvSpPr>
          <p:spPr bwMode="auto">
            <a:xfrm>
              <a:off x="75" y="1001"/>
              <a:ext cx="1" cy="50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3825" name="Line 32"/>
            <p:cNvSpPr>
              <a:spLocks noChangeShapeType="1"/>
            </p:cNvSpPr>
            <p:nvPr/>
          </p:nvSpPr>
          <p:spPr bwMode="auto">
            <a:xfrm>
              <a:off x="4704" y="1001"/>
              <a:ext cx="1" cy="50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3826" name="Line 33"/>
            <p:cNvSpPr>
              <a:spLocks noChangeShapeType="1"/>
            </p:cNvSpPr>
            <p:nvPr/>
          </p:nvSpPr>
          <p:spPr bwMode="auto">
            <a:xfrm>
              <a:off x="1728" y="1001"/>
              <a:ext cx="992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3827" name="Line 34"/>
            <p:cNvSpPr>
              <a:spLocks noChangeShapeType="1"/>
            </p:cNvSpPr>
            <p:nvPr/>
          </p:nvSpPr>
          <p:spPr bwMode="auto">
            <a:xfrm>
              <a:off x="75" y="150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3828" name="Line 35"/>
            <p:cNvSpPr>
              <a:spLocks noChangeShapeType="1"/>
            </p:cNvSpPr>
            <p:nvPr/>
          </p:nvSpPr>
          <p:spPr bwMode="auto">
            <a:xfrm>
              <a:off x="2720" y="1001"/>
              <a:ext cx="992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3829" name="Line 36"/>
            <p:cNvSpPr>
              <a:spLocks noChangeShapeType="1"/>
            </p:cNvSpPr>
            <p:nvPr/>
          </p:nvSpPr>
          <p:spPr bwMode="auto">
            <a:xfrm>
              <a:off x="3712" y="1001"/>
              <a:ext cx="992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3830" name="Line 37"/>
            <p:cNvSpPr>
              <a:spLocks noChangeShapeType="1"/>
            </p:cNvSpPr>
            <p:nvPr/>
          </p:nvSpPr>
          <p:spPr bwMode="auto">
            <a:xfrm>
              <a:off x="4704" y="150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3831" name="Line 38"/>
            <p:cNvSpPr>
              <a:spLocks noChangeShapeType="1"/>
            </p:cNvSpPr>
            <p:nvPr/>
          </p:nvSpPr>
          <p:spPr bwMode="auto">
            <a:xfrm>
              <a:off x="75" y="198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3832" name="Line 39"/>
            <p:cNvSpPr>
              <a:spLocks noChangeShapeType="1"/>
            </p:cNvSpPr>
            <p:nvPr/>
          </p:nvSpPr>
          <p:spPr bwMode="auto">
            <a:xfrm>
              <a:off x="4704" y="198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3833" name="Line 40"/>
            <p:cNvSpPr>
              <a:spLocks noChangeShapeType="1"/>
            </p:cNvSpPr>
            <p:nvPr/>
          </p:nvSpPr>
          <p:spPr bwMode="auto">
            <a:xfrm>
              <a:off x="75" y="246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3834" name="Line 41"/>
            <p:cNvSpPr>
              <a:spLocks noChangeShapeType="1"/>
            </p:cNvSpPr>
            <p:nvPr/>
          </p:nvSpPr>
          <p:spPr bwMode="auto">
            <a:xfrm>
              <a:off x="4704" y="246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3835" name="Line 42"/>
            <p:cNvSpPr>
              <a:spLocks noChangeShapeType="1"/>
            </p:cNvSpPr>
            <p:nvPr/>
          </p:nvSpPr>
          <p:spPr bwMode="auto">
            <a:xfrm>
              <a:off x="75" y="294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3836" name="Line 43"/>
            <p:cNvSpPr>
              <a:spLocks noChangeShapeType="1"/>
            </p:cNvSpPr>
            <p:nvPr/>
          </p:nvSpPr>
          <p:spPr bwMode="auto">
            <a:xfrm>
              <a:off x="4704" y="294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3837" name="Line 44"/>
            <p:cNvSpPr>
              <a:spLocks noChangeShapeType="1"/>
            </p:cNvSpPr>
            <p:nvPr/>
          </p:nvSpPr>
          <p:spPr bwMode="auto">
            <a:xfrm>
              <a:off x="75" y="342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3838" name="Line 45"/>
            <p:cNvSpPr>
              <a:spLocks noChangeShapeType="1"/>
            </p:cNvSpPr>
            <p:nvPr/>
          </p:nvSpPr>
          <p:spPr bwMode="auto">
            <a:xfrm>
              <a:off x="4704" y="342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33797" name="Text Box 46"/>
          <p:cNvSpPr txBox="1">
            <a:spLocks noChangeArrowheads="1"/>
          </p:cNvSpPr>
          <p:nvPr/>
        </p:nvSpPr>
        <p:spPr bwMode="auto">
          <a:xfrm>
            <a:off x="161925" y="6350000"/>
            <a:ext cx="8162925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000000"/>
              </a:buClr>
              <a:buSzPct val="100000"/>
              <a:buFont typeface="Verdana" pitchFamily="34" charset="0"/>
              <a:buNone/>
            </a:pPr>
            <a:r>
              <a:rPr lang="en-GB" sz="1400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sz="14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4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sz="14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4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arbetskraften</a:t>
            </a:r>
            <a:r>
              <a:rPr lang="en-GB" sz="14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400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en-GB" sz="14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Vid </a:t>
            </a:r>
            <a:r>
              <a:rPr lang="en-GB" sz="14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årets</a:t>
            </a:r>
            <a:r>
              <a:rPr lang="en-GB" sz="14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slut </a:t>
            </a:r>
            <a:r>
              <a:rPr lang="en-GB" sz="1400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en-GB" sz="14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sz="14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4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sz="14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BNP</a:t>
            </a:r>
          </a:p>
        </p:txBody>
      </p:sp>
    </p:spTree>
    <p:extLst>
      <p:ext uri="{BB962C8B-B14F-4D97-AF65-F5344CB8AC3E}">
        <p14:creationId xmlns:p14="http://schemas.microsoft.com/office/powerpoint/2010/main" val="14974842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Gradvis högre tillväxt i OECD-länderna</a:t>
            </a:r>
            <a:endParaRPr lang="sv-SE" dirty="0"/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BNP, procentuell förändring, säsongsrensade kvartalsvärden</a:t>
            </a:r>
            <a:endParaRPr lang="sv-SE" dirty="0"/>
          </a:p>
        </p:txBody>
      </p:sp>
      <p:sp>
        <p:nvSpPr>
          <p:cNvPr id="435204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35205" name="Picture 5" descr="INT_6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4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Förvånansvärt lugnt på finansmarknaderna trots bankkrisen på Cypern</a:t>
            </a:r>
            <a:endParaRPr lang="sv-SE" dirty="0"/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/>
              <a:t>Räntor på statsobligationer med 10 års löptid, procent, dagsvärden, 5-dagars glidande medelvärde</a:t>
            </a:r>
            <a:endParaRPr lang="sv-SE" dirty="0"/>
          </a:p>
        </p:txBody>
      </p:sp>
      <p:sp>
        <p:nvSpPr>
          <p:cNvPr id="448516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628775"/>
            <a:ext cx="7886784" cy="492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12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Viss uppgång i inköpschefsindex, men under genomsnittliga värden i euroområdet och Kina </a:t>
            </a:r>
            <a:endParaRPr lang="sv-SE" dirty="0"/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3999" y="719138"/>
            <a:ext cx="7231017" cy="678588"/>
          </a:xfrm>
        </p:spPr>
        <p:txBody>
          <a:bodyPr/>
          <a:lstStyle/>
          <a:p>
            <a:endParaRPr lang="sv-SE" dirty="0" smtClean="0"/>
          </a:p>
          <a:p>
            <a:r>
              <a:rPr lang="sv-SE" dirty="0"/>
              <a:t>Inköpschefsindex i </a:t>
            </a:r>
            <a:r>
              <a:rPr lang="sv-SE" dirty="0" smtClean="0"/>
              <a:t>tillverkningsindustrin. Standardiserade avvikelser från medelvärde, säsongsrensade månadsvärden</a:t>
            </a:r>
            <a:endParaRPr lang="sv-SE" dirty="0"/>
          </a:p>
        </p:txBody>
      </p:sp>
      <p:sp>
        <p:nvSpPr>
          <p:cNvPr id="377860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377861" name="Picture 5" descr="SAM_1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91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Arbetslösheten fortsätter stiga i södra Europa</a:t>
            </a:r>
            <a:endParaRPr lang="sv-SE" dirty="0"/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 av arbetskraften, säsongsrensade månadsvärden</a:t>
            </a:r>
            <a:endParaRPr lang="sv-SE" dirty="0"/>
          </a:p>
        </p:txBody>
      </p:sp>
      <p:sp>
        <p:nvSpPr>
          <p:cNvPr id="378884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378885" name="Picture 5" descr="INT_7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11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Anpassning av kostnadsläget har påbörjats i delar av euroområdet</a:t>
            </a:r>
            <a:endParaRPr lang="sv-SE" dirty="0"/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4000" y="981075"/>
            <a:ext cx="6769100" cy="647700"/>
          </a:xfrm>
        </p:spPr>
        <p:txBody>
          <a:bodyPr/>
          <a:lstStyle/>
          <a:p>
            <a:r>
              <a:rPr lang="sv-SE" dirty="0" smtClean="0"/>
              <a:t>Enhetsarbetskostnad, index 2005=100, säsongsrensade kvartalsvärden</a:t>
            </a:r>
            <a:endParaRPr lang="sv-SE" dirty="0"/>
          </a:p>
        </p:txBody>
      </p:sp>
      <p:sp>
        <p:nvSpPr>
          <p:cNvPr id="379908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379909" name="Picture 5" descr="INT_7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92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srelease mall till KI 20 feb 2008">
  <a:themeElements>
    <a:clrScheme name="Pressrelease mall till KI 20 feb 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srelease mall till KI 20 feb 200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essrelease mall till KI 20 feb 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ease mall till KI 20 feb 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ease mall till KI 20 feb 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ease mall till KI 20 feb 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ease mall till KI 20 feb 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ease mall till KI 20 feb 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release mall till KI 20 feb 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release mall till KI 20 feb 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release mall till KI 20 feb 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release mall till KI 20 feb 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release mall till KI 20 feb 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release mall till KI 20 feb 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2182</TotalTime>
  <Words>930</Words>
  <Application>Microsoft Office PowerPoint</Application>
  <PresentationFormat>A4 (210 x 297 mm)</PresentationFormat>
  <Paragraphs>242</Paragraphs>
  <Slides>29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29</vt:i4>
      </vt:variant>
    </vt:vector>
  </HeadingPairs>
  <TitlesOfParts>
    <vt:vector size="30" baseType="lpstr">
      <vt:lpstr>Pressrelease mall till KI 20 feb 2008</vt:lpstr>
      <vt:lpstr>PowerPoint-presentation</vt:lpstr>
      <vt:lpstr>Sammanfattning</vt:lpstr>
      <vt:lpstr>Fördjupningar</vt:lpstr>
      <vt:lpstr>Prognosen i sammandrag  (december 2012 inom parentes)</vt:lpstr>
      <vt:lpstr>Gradvis högre tillväxt i OECD-länderna</vt:lpstr>
      <vt:lpstr>Förvånansvärt lugnt på finansmarknaderna trots bankkrisen på Cypern</vt:lpstr>
      <vt:lpstr>Viss uppgång i inköpschefsindex, men under genomsnittliga värden i euroområdet och Kina </vt:lpstr>
      <vt:lpstr>Arbetslösheten fortsätter stiga i södra Europa</vt:lpstr>
      <vt:lpstr>Anpassning av kostnadsläget har påbörjats i delar av euroområdet</vt:lpstr>
      <vt:lpstr>Barometerindikatorn har vänt upp från låg nivå – ljusglimtar för BNP-tillväxten</vt:lpstr>
      <vt:lpstr>Svag efterfrågan från omvärlden viktigaste förklaringen till svag BNP-tillväxt i Sverige</vt:lpstr>
      <vt:lpstr>Hushållens konsumtion håller uppe efterfrågan</vt:lpstr>
      <vt:lpstr>Främst industrin som går svagt – bygg- och tjänstebranscher går bättre</vt:lpstr>
      <vt:lpstr>Kronan lika stark som 1992 men det är en nominell illusion (hög inflation i jämförelseländerna)</vt:lpstr>
      <vt:lpstr>Inte lika stor uppgång i arbetslösheten som befarat, men lång period med förhöjd nivå</vt:lpstr>
      <vt:lpstr>Låg inflation och ingen stor uppgång i sikte </vt:lpstr>
      <vt:lpstr>Fallande inflationsförväntningar</vt:lpstr>
      <vt:lpstr>Reporäntan blir kvar på 1 procent</vt:lpstr>
      <vt:lpstr>Överskottsmålet för offentliga finanser</vt:lpstr>
      <vt:lpstr>Offentlig skuldsättning har gått ner till historiskt låg nivå</vt:lpstr>
      <vt:lpstr>Försörjningsbördan vände upp 2008 </vt:lpstr>
      <vt:lpstr>Överskottsmålet uppfyllt sedan 2000 – visserligen genomsnitt under 1 procent av BNP, men det beror på lågkonjunkturen </vt:lpstr>
      <vt:lpstr>Sparandet i offentlig sektor under målet 2013 – kräver åtstramning framöver</vt:lpstr>
      <vt:lpstr>Konjunkturinstitutets beräkning av reformutrymmet</vt:lpstr>
      <vt:lpstr>Offentliga sektorns konjunkturjusterade primära inkomster och utgifter vid oförändrade regler</vt:lpstr>
      <vt:lpstr>Reformutrymmet fram till 2017 är negativt</vt:lpstr>
      <vt:lpstr>”Reformutrymmet” inte det viktigaste – mer realistiskt att räkna med bibehållet offentligt åtagande</vt:lpstr>
      <vt:lpstr>Total kostnadsökning utöver oförändrade regler 2014-2017 vid bibehållet åtagande i offentlig sektor</vt:lpstr>
      <vt:lpstr>Stort tryck på skattehöjningar om nuvarande överskottsmål ska nås</vt:lpstr>
    </vt:vector>
  </TitlesOfParts>
  <Company>Erbenius 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Användarinstruktioner presskonferens</dc:title>
  <dc:creator>Eva Erbenius</dc:creator>
  <cp:lastModifiedBy>Jesper Hansson</cp:lastModifiedBy>
  <cp:revision>52</cp:revision>
  <cp:lastPrinted>2013-03-27T06:58:05Z</cp:lastPrinted>
  <dcterms:created xsi:type="dcterms:W3CDTF">2008-02-29T13:26:53Z</dcterms:created>
  <dcterms:modified xsi:type="dcterms:W3CDTF">2013-03-27T06:58:35Z</dcterms:modified>
</cp:coreProperties>
</file>