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3" r:id="rId2"/>
    <p:sldId id="344" r:id="rId3"/>
    <p:sldId id="345" r:id="rId4"/>
    <p:sldId id="346" r:id="rId5"/>
    <p:sldId id="347" r:id="rId6"/>
    <p:sldId id="400" r:id="rId7"/>
    <p:sldId id="348" r:id="rId8"/>
    <p:sldId id="349" r:id="rId9"/>
    <p:sldId id="350" r:id="rId10"/>
    <p:sldId id="351" r:id="rId11"/>
    <p:sldId id="352" r:id="rId12"/>
    <p:sldId id="353" r:id="rId13"/>
    <p:sldId id="354" r:id="rId14"/>
    <p:sldId id="401" r:id="rId15"/>
    <p:sldId id="355" r:id="rId16"/>
    <p:sldId id="356" r:id="rId17"/>
    <p:sldId id="357" r:id="rId18"/>
    <p:sldId id="358" r:id="rId19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74" y="-690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 userDrawn="1"/>
        </p:nvGrpSpPr>
        <p:grpSpPr bwMode="auto">
          <a:xfrm>
            <a:off x="1552575" y="3175"/>
            <a:ext cx="8353425" cy="6854825"/>
            <a:chOff x="978" y="2"/>
            <a:chExt cx="5262" cy="4318"/>
          </a:xfrm>
        </p:grpSpPr>
        <p:pic>
          <p:nvPicPr>
            <p:cNvPr id="8" name="Picture 20" descr="sv logotyp 20 cm 6% beskur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" y="2"/>
              <a:ext cx="5262" cy="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5269" y="2406"/>
              <a:ext cx="821" cy="1728"/>
              <a:chOff x="5252" y="2424"/>
              <a:chExt cx="821" cy="1728"/>
            </a:xfrm>
          </p:grpSpPr>
          <p:pic>
            <p:nvPicPr>
              <p:cNvPr id="11" name="Picture 22" descr="Miljoekonom_liteni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3979"/>
                <a:ext cx="120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3" descr="Analysunderla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23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4" descr="Barometernlit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14"/>
                <a:ext cx="126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5" descr="Konjlaget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14"/>
                <a:ext cx="120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6" descr="Lonebildn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979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7" descr="Specialstudier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8" descr="SwedishEconomy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9" descr="WageFormation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979"/>
                <a:ext cx="12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0" descr="Workingpaper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00"/>
                <a:ext cx="12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1" descr="Grå logotyp från eps copy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5" y="2424"/>
                <a:ext cx="818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32" descr="Grå logotyp från eps copy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" y="2406"/>
              <a:ext cx="81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2015-03-24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2015-03-24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2015-03-24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2015-03-24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2015-03-24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2015-03-24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jpe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jpeg"/><Relationship Id="rId10" Type="http://schemas.openxmlformats.org/officeDocument/2006/relationships/image" Target="../media/image1.jpeg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5728" y="3223"/>
              <a:ext cx="367" cy="773"/>
              <a:chOff x="5728" y="3223"/>
              <a:chExt cx="367" cy="773"/>
            </a:xfrm>
          </p:grpSpPr>
          <p:pic>
            <p:nvPicPr>
              <p:cNvPr id="10" name="Picture 65" descr="Miljoekonom_liteni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66" descr="Analysunderla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669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67" descr="Barometernliten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3" y="3665"/>
                <a:ext cx="56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68" descr="Konjlaget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665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69" descr="Lonebildn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0" descr="Specialstudier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1" descr="SwedishEconomy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2" descr="WageFormation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918"/>
                <a:ext cx="54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3" descr="Workingpaper2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89" descr="Grå logotyp från eps copy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8" y="3223"/>
                <a:ext cx="367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2015-03-24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Offentliga sektorns faktiska och strukturella finansiella sparande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BNP respektive potentiell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1638806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 och arbetslöshetsförsäkring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arbetskraften respektive miljarder kronor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9989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Personer med ersättning vid ohälsa, helårsekvivalenter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befolkningen, 20–64 år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5344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Skatter och avgifter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Miljarder kronor respektive 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3762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 sektors inkomster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5335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Offentliga sektorns inkomster 2014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totala inkomster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innehåll 5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7"/>
          <a:stretch/>
        </p:blipFill>
        <p:spPr bwMode="auto">
          <a:xfrm>
            <a:off x="1424608" y="1124744"/>
            <a:ext cx="4608512" cy="49685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01313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Hushållens inkomstskatter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Procentuell förändring, löpande priser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7173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Arbetsgivaravgifter m.m. och lönesumma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Procentuell förändring, löpande priser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3738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Mervärdesskatt och hushållens konsumtion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Procentuell förändring, löpande priser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3128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Statens aktieutdelningar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Miljarder kronor respektive 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6887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850106"/>
          </a:xfrm>
        </p:spPr>
        <p:txBody>
          <a:bodyPr>
            <a:normAutofit/>
          </a:bodyPr>
          <a:lstStyle/>
          <a:p>
            <a:r>
              <a:rPr lang="sv-SE" dirty="0" smtClean="0"/>
              <a:t>Maastrichtskuld och offentliga sektorns finansiella nettoförmögenhet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865594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Finansiellt sparande och strukturellt sparande i offentlig sektor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BNP respektive potentiell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6925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Strukturella inkomster i offentlig sektor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potentiell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3860405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Strukturella utgifter i offentlig sektor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potentiell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798454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Offentliga sektorns utgifter 2014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totala utgifter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innehåll 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608" y="1196752"/>
            <a:ext cx="4680520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0416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Offentliga sektorns utgifter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BNP respektive procentuell förändring i löpande priser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6135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Försörjningskvot och kommunala konsumtionsutgifter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935633"/>
          </a:xfrm>
        </p:spPr>
        <p:txBody>
          <a:bodyPr>
            <a:normAutofit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Befolkning utanför arbetsför ålder, procent av befolkningen i arbetsför ålder respektive procent av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9881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Statliga konsumtionsutgifter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Miljarder kronor respektive 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2639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</TotalTime>
  <Words>180</Words>
  <Application>Microsoft Office PowerPoint</Application>
  <PresentationFormat>A4 (210 x 297 mm)</PresentationFormat>
  <Paragraphs>41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19" baseType="lpstr">
      <vt:lpstr>Office-tema</vt:lpstr>
      <vt:lpstr>Offentliga sektorns faktiska och strukturella finansiella sparande</vt:lpstr>
      <vt:lpstr>Maastrichtskuld och offentliga sektorns finansiella nettoförmögenhet</vt:lpstr>
      <vt:lpstr>Finansiellt sparande och strukturellt sparande i offentlig sektor</vt:lpstr>
      <vt:lpstr>Strukturella inkomster i offentlig sektor</vt:lpstr>
      <vt:lpstr>Strukturella utgifter i offentlig sektor</vt:lpstr>
      <vt:lpstr>Offentliga sektorns utgifter 2014</vt:lpstr>
      <vt:lpstr>Offentliga sektorns utgifter</vt:lpstr>
      <vt:lpstr>Försörjningskvot och kommunala konsumtionsutgifter</vt:lpstr>
      <vt:lpstr>Statliga konsumtionsutgifter</vt:lpstr>
      <vt:lpstr>Arbetslöshet och arbetslöshetsförsäkring</vt:lpstr>
      <vt:lpstr>Personer med ersättning vid ohälsa, helårsekvivalenter</vt:lpstr>
      <vt:lpstr>Skatter och avgifter</vt:lpstr>
      <vt:lpstr>Offentlig sektors inkomster</vt:lpstr>
      <vt:lpstr>Offentliga sektorns inkomster 2014</vt:lpstr>
      <vt:lpstr>Hushållens inkomstskatter</vt:lpstr>
      <vt:lpstr>Arbetsgivaravgifter m.m. och lönesumma</vt:lpstr>
      <vt:lpstr>Mervärdesskatt och hushållens konsumtion</vt:lpstr>
      <vt:lpstr>Statens aktieutdelningar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Rosmarie Andersson</cp:lastModifiedBy>
  <cp:revision>36</cp:revision>
  <dcterms:created xsi:type="dcterms:W3CDTF">2013-02-22T10:31:08Z</dcterms:created>
  <dcterms:modified xsi:type="dcterms:W3CDTF">2015-03-24T08:53:58Z</dcterms:modified>
</cp:coreProperties>
</file>