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74" r:id="rId4"/>
    <p:sldId id="261" r:id="rId5"/>
    <p:sldId id="373" r:id="rId6"/>
    <p:sldId id="266" r:id="rId7"/>
    <p:sldId id="410" r:id="rId8"/>
    <p:sldId id="268" r:id="rId9"/>
    <p:sldId id="375" r:id="rId10"/>
    <p:sldId id="262" r:id="rId11"/>
    <p:sldId id="376" r:id="rId12"/>
    <p:sldId id="377" r:id="rId13"/>
    <p:sldId id="284" r:id="rId14"/>
    <p:sldId id="272" r:id="rId15"/>
    <p:sldId id="412" r:id="rId16"/>
    <p:sldId id="413" r:id="rId17"/>
    <p:sldId id="271" r:id="rId18"/>
    <p:sldId id="414" r:id="rId19"/>
    <p:sldId id="408" r:id="rId20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61" autoAdjust="0"/>
    <p:restoredTop sz="72855" autoAdjust="0"/>
  </p:normalViewPr>
  <p:slideViewPr>
    <p:cSldViewPr showGuides="1">
      <p:cViewPr varScale="1">
        <p:scale>
          <a:sx n="91" d="100"/>
          <a:sy n="91" d="100"/>
        </p:scale>
        <p:origin x="3048" y="5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6192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2020-08-12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57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7307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538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27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313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342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7946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358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025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264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5FC01D-270F-4D2E-B68A-D01B6B5FE9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16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78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-187325" y="835025"/>
            <a:ext cx="7407275" cy="41671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52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536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98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09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dirty="0"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sv-SE" sz="1800" dirty="0"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959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77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2020-08-12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62F0A83-47AF-4895-A220-C550652AE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3E94AB-EE1C-4D32-A2DD-561FFB4E1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13 augusti 2020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Uppdaterad konjunkturbild</a:t>
            </a:r>
          </a:p>
        </p:txBody>
      </p:sp>
    </p:spTree>
    <p:extLst>
      <p:ext uri="{BB962C8B-B14F-4D97-AF65-F5344CB8AC3E}">
        <p14:creationId xmlns:p14="http://schemas.microsoft.com/office/powerpoint/2010/main" val="51204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6A5BBC-D97A-44EA-B722-30970A5A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Juli ser bättre ut, men fortfarande lägre omsättning än normalt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1FE72C4-26B7-484F-A9B8-B8C20BF72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688522-ACF2-461D-BAC6-CFD130E74B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Extraundersökning Konjunkturbarometern: Omsättning jämfört med normalläge.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1A1C04-135D-4CB9-AA26-311936C2EC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529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B88DDF-52A5-4F4A-8621-0202E0C0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 är pessimistiska om utvecklingen och håller i pengarna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3EE45E-EC8F-4A89-8825-2AD0F9B67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Hushållens förtroendeindikator och hushållens konsumtion. 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04798E-3391-435B-B71B-1325116FD4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12" name="Platshållare för innehåll 6">
            <a:extLst>
              <a:ext uri="{FF2B5EF4-FFF2-40B4-BE49-F238E27FC236}">
                <a16:creationId xmlns:a16="http://schemas.microsoft.com/office/drawing/2014/main" id="{832EB7B7-7A70-463D-A171-5C1D48DCC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427316"/>
            <a:ext cx="8658225" cy="4663767"/>
          </a:xfrm>
        </p:spPr>
      </p:pic>
    </p:spTree>
    <p:extLst>
      <p:ext uri="{BB962C8B-B14F-4D97-AF65-F5344CB8AC3E}">
        <p14:creationId xmlns:p14="http://schemas.microsoft.com/office/powerpoint/2010/main" val="124331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D4D22B-4C7D-4B54-9D58-FB5E12E0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Hemelektronik och ”hemma-fix”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AF16344-9A1C-4D95-AF68-4A553166F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565441-4FE5-494C-804F-ED8026C7D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Transaktionsomsättning. Årlig procentuell förändring, dagsvärden, 7-dagars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B487AC-5172-4715-8AC9-05EECE24C6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Swedbank.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861FCB-D20B-449E-B0AA-BD288DB25FA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1421539"/>
            <a:ext cx="5381625" cy="4662622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4B1FA68-9210-4DC5-897A-9DDBC40D20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Transaktionsomsättning. Årlig procentuell förändring, dagsvärden, 7-dagars glidande medelvärde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89E403-99F7-41E2-9C3C-CEB36FD64B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Hotell, restaurang och underhållning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37FE044-3E4D-461C-9F4B-A4EAC6A51F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Swedbank.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00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FE5E4ACE-4070-4214-841A-9C63B76C4FD8}"/>
              </a:ext>
            </a:extLst>
          </p:cNvPr>
          <p:cNvSpPr txBox="1">
            <a:spLocks/>
          </p:cNvSpPr>
          <p:nvPr/>
        </p:nvSpPr>
        <p:spPr>
          <a:xfrm>
            <a:off x="5886651" y="279504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5A0C8C08-C225-44ED-A6A5-DF5EE34B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9792386" cy="504000"/>
          </a:xfrm>
        </p:spPr>
        <p:txBody>
          <a:bodyPr/>
          <a:lstStyle/>
          <a:p>
            <a:r>
              <a:rPr lang="sv-SE" dirty="0" err="1"/>
              <a:t>Covid</a:t>
            </a:r>
            <a:r>
              <a:rPr lang="sv-SE" dirty="0"/>
              <a:t>-relaterade åtgärder på drygt 140 mdkr 2020, ca 3 procent av BNP</a:t>
            </a:r>
          </a:p>
        </p:txBody>
      </p:sp>
      <p:sp>
        <p:nvSpPr>
          <p:cNvPr id="16" name="Platshållare för innehåll 14">
            <a:extLst>
              <a:ext uri="{FF2B5EF4-FFF2-40B4-BE49-F238E27FC236}">
                <a16:creationId xmlns:a16="http://schemas.microsoft.com/office/drawing/2014/main" id="{35266913-BF73-427F-9475-15974EC57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78" y="1123406"/>
            <a:ext cx="5720122" cy="468000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Företagsstöd på 100 mdkr</a:t>
            </a:r>
          </a:p>
          <a:p>
            <a:pPr lvl="2"/>
            <a:r>
              <a:rPr lang="sv-SE" dirty="0"/>
              <a:t>Korttidspermitteringar</a:t>
            </a:r>
          </a:p>
          <a:p>
            <a:pPr lvl="2"/>
            <a:r>
              <a:rPr lang="sv-SE" dirty="0"/>
              <a:t>Sänkta socialavgifter</a:t>
            </a:r>
          </a:p>
          <a:p>
            <a:pPr lvl="2"/>
            <a:r>
              <a:rPr lang="sv-SE" dirty="0"/>
              <a:t>Slopat ansvar för sjuklön</a:t>
            </a:r>
          </a:p>
          <a:p>
            <a:pPr lvl="2"/>
            <a:r>
              <a:rPr lang="sv-SE" dirty="0"/>
              <a:t>Omställningsstöd</a:t>
            </a:r>
          </a:p>
          <a:p>
            <a:pPr lvl="2"/>
            <a:r>
              <a:rPr lang="sv-SE" dirty="0"/>
              <a:t>Hyresstöd</a:t>
            </a:r>
          </a:p>
          <a:p>
            <a:pPr lvl="2"/>
            <a:endParaRPr lang="sv-SE" sz="500" dirty="0"/>
          </a:p>
          <a:p>
            <a:r>
              <a:rPr lang="sv-SE" dirty="0"/>
              <a:t>Stöd till hushåll och individer på 20 mdkr</a:t>
            </a:r>
          </a:p>
          <a:p>
            <a:pPr lvl="2"/>
            <a:r>
              <a:rPr lang="sv-SE" dirty="0"/>
              <a:t>Utökad och breddad A-kassa</a:t>
            </a:r>
          </a:p>
          <a:p>
            <a:pPr lvl="2"/>
            <a:r>
              <a:rPr lang="sv-SE" dirty="0"/>
              <a:t>Ersättning för karensdag</a:t>
            </a:r>
          </a:p>
          <a:p>
            <a:pPr lvl="2"/>
            <a:r>
              <a:rPr lang="sv-SE" dirty="0"/>
              <a:t>Förebyggande sjukpenning</a:t>
            </a:r>
          </a:p>
          <a:p>
            <a:pPr lvl="2"/>
            <a:endParaRPr lang="sv-SE" sz="500" dirty="0"/>
          </a:p>
          <a:p>
            <a:r>
              <a:rPr lang="sv-SE" dirty="0"/>
              <a:t>Arbetsmarknadsåtgärder och utbildning 10 mdkr</a:t>
            </a:r>
          </a:p>
          <a:p>
            <a:endParaRPr lang="sv-SE" sz="500" dirty="0"/>
          </a:p>
          <a:p>
            <a:r>
              <a:rPr lang="sv-SE" dirty="0"/>
              <a:t>Extra åtgärder enligt KI på 15 mdkr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Nästa år väntas åtgärder på 80 mdkr, tex</a:t>
            </a:r>
          </a:p>
          <a:p>
            <a:pPr lvl="2"/>
            <a:r>
              <a:rPr lang="sv-SE" dirty="0"/>
              <a:t>Korttidsarbete</a:t>
            </a:r>
          </a:p>
          <a:p>
            <a:pPr lvl="2"/>
            <a:r>
              <a:rPr lang="sv-SE" dirty="0"/>
              <a:t>Arbetsmarknadspolitiska åtgärder och utbildning</a:t>
            </a:r>
          </a:p>
          <a:p>
            <a:pPr lvl="2"/>
            <a:r>
              <a:rPr lang="sv-SE" dirty="0"/>
              <a:t>Offentlig konsumtion och investeringar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8" name="Underrubrik 17">
            <a:extLst>
              <a:ext uri="{FF2B5EF4-FFF2-40B4-BE49-F238E27FC236}">
                <a16:creationId xmlns:a16="http://schemas.microsoft.com/office/drawing/2014/main" id="{6A8A195D-8370-475A-B334-9AA2F85235F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3" name="Platshållare för innehåll 12">
            <a:extLst>
              <a:ext uri="{FF2B5EF4-FFF2-40B4-BE49-F238E27FC236}">
                <a16:creationId xmlns:a16="http://schemas.microsoft.com/office/drawing/2014/main" id="{10E53C9A-E279-4FD8-A78A-42ACC9EE19E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98" y="1392136"/>
            <a:ext cx="5384800" cy="4665373"/>
          </a:xfrm>
        </p:spPr>
      </p:pic>
      <p:sp>
        <p:nvSpPr>
          <p:cNvPr id="24" name="Platshållare för text 6">
            <a:extLst>
              <a:ext uri="{FF2B5EF4-FFF2-40B4-BE49-F238E27FC236}">
                <a16:creationId xmlns:a16="http://schemas.microsoft.com/office/drawing/2014/main" id="{B77CFAED-8AF5-4B56-8199-BDFE8F416E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9325" y="1055409"/>
            <a:ext cx="5382000" cy="504056"/>
          </a:xfrm>
        </p:spPr>
        <p:txBody>
          <a:bodyPr/>
          <a:lstStyle/>
          <a:p>
            <a:r>
              <a:rPr lang="sv-SE" dirty="0"/>
              <a:t>Finansiellt sparande i offentlig sektor</a:t>
            </a:r>
          </a:p>
          <a:p>
            <a:r>
              <a:rPr lang="sv-SE" dirty="0"/>
              <a:t>Procent av BNP</a:t>
            </a:r>
          </a:p>
        </p:txBody>
      </p:sp>
      <p:sp>
        <p:nvSpPr>
          <p:cNvPr id="26" name="Platshållare för text 8">
            <a:extLst>
              <a:ext uri="{FF2B5EF4-FFF2-40B4-BE49-F238E27FC236}">
                <a16:creationId xmlns:a16="http://schemas.microsoft.com/office/drawing/2014/main" id="{B074CA30-5AB7-44C7-8978-372D4C27DC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9325" y="6142208"/>
            <a:ext cx="5382000" cy="594296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66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E15D86-B715-4D1A-8EA5-47320AD0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Maastrichtskulden stiger till 45 procent av BNP nästa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2EBEB54-5C96-47B4-B8DB-18BB0A6DE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3B5B3E-AE06-406F-9558-8F9CE445B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8CD447-585B-4C22-B363-65883FD296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0886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E0BEC2-8330-4CA5-8348-B1F63EEC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Sysselsatta – typ av anställning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786CB3-DA32-45E0-B2DD-996AAE751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Bidrag till förändring i tretakt,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28D2B8-51AD-4FE4-9C52-8C99D38A92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690B8BC-2513-48B8-A7DE-97D31AA410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Bidrag till förändring i tretakt, procent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388F6CC-45E0-48E1-911A-61D4589468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Sysselsatta - åldersgrupper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FBBF75F-9D3A-4E5D-A42E-29BAC2BA7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  <a:p>
            <a:endParaRPr lang="sv-SE" dirty="0"/>
          </a:p>
        </p:txBody>
      </p:sp>
      <p:pic>
        <p:nvPicPr>
          <p:cNvPr id="10" name="Platshållare för innehåll 12">
            <a:extLst>
              <a:ext uri="{FF2B5EF4-FFF2-40B4-BE49-F238E27FC236}">
                <a16:creationId xmlns:a16="http://schemas.microsoft.com/office/drawing/2014/main" id="{926FDBA2-EEE8-451B-93E2-2A7C98EB4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6999"/>
            <a:ext cx="5384800" cy="3244836"/>
          </a:xfrm>
        </p:spPr>
      </p:pic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1E2D6E-05FB-4F4F-BBFD-F7BF18DE9C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6999"/>
            <a:ext cx="5384800" cy="3278718"/>
          </a:xfrm>
        </p:spPr>
      </p:pic>
    </p:spTree>
    <p:extLst>
      <p:ext uri="{BB962C8B-B14F-4D97-AF65-F5344CB8AC3E}">
        <p14:creationId xmlns:p14="http://schemas.microsoft.com/office/powerpoint/2010/main" val="64923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DCC69D-44BF-4B20-9556-41CB8F54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fortsätter att stiga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1684D5-7215-49A0-9052-3BE38C898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kvartals-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9E6924-EC01-4143-8FD3-A209262685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15" name="Platshållare för innehåll 14">
            <a:extLst>
              <a:ext uri="{FF2B5EF4-FFF2-40B4-BE49-F238E27FC236}">
                <a16:creationId xmlns:a16="http://schemas.microsoft.com/office/drawing/2014/main" id="{B181B1B6-B4B8-4135-8607-31CFF62F3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421539"/>
            <a:ext cx="5381625" cy="4662622"/>
          </a:xfrm>
        </p:spPr>
      </p:pic>
      <p:pic>
        <p:nvPicPr>
          <p:cNvPr id="10" name="Platshållare för innehåll 12">
            <a:extLst>
              <a:ext uri="{FF2B5EF4-FFF2-40B4-BE49-F238E27FC236}">
                <a16:creationId xmlns:a16="http://schemas.microsoft.com/office/drawing/2014/main" id="{11965E1B-3FA1-45BF-B141-2E024E8723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D63B564-8B67-4107-B97D-6CFFF5445B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9976" y="836712"/>
            <a:ext cx="5382000" cy="504056"/>
          </a:xfrm>
        </p:spPr>
        <p:txBody>
          <a:bodyPr/>
          <a:lstStyle/>
          <a:p>
            <a:r>
              <a:rPr lang="sv-SE" dirty="0"/>
              <a:t>Nettotal, säsongsrensade månadssvärden</a:t>
            </a:r>
          </a:p>
          <a:p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99E6D9EA-F29A-40DC-81D2-5BAE17A84B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86651" y="279504"/>
            <a:ext cx="5382000" cy="504000"/>
          </a:xfrm>
        </p:spPr>
        <p:txBody>
          <a:bodyPr/>
          <a:lstStyle/>
          <a:p>
            <a:r>
              <a:rPr lang="sv-SE" dirty="0"/>
              <a:t>Anställningsplaner i olika branscher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316136A9-5B14-4BB7-BA4D-CF0E070737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79976" y="6147072"/>
            <a:ext cx="5382000" cy="594296"/>
          </a:xfrm>
        </p:spPr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443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9E6CEB-1B2D-4E82-A745-2196D419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3" y="334887"/>
            <a:ext cx="8658000" cy="504000"/>
          </a:xfrm>
        </p:spPr>
        <p:txBody>
          <a:bodyPr/>
          <a:lstStyle/>
          <a:p>
            <a:r>
              <a:rPr lang="sv-SE" dirty="0"/>
              <a:t>Låg inflation och lågräntepolitiken består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6207E41-A9D7-495A-A655-61568F857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AA58E7-1BD7-42FB-B9B9-BAC3E1AF3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Inflationsförväntningar på ett års sikt. 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7DBC8A-4FB3-4972-A6B4-2E17F42344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TNS Sifo Prospera,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13857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FBD0-98FE-48DA-850C-5D99B228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40"/>
            <a:ext cx="10080419" cy="922115"/>
          </a:xfrm>
        </p:spPr>
        <p:txBody>
          <a:bodyPr/>
          <a:lstStyle/>
          <a:p>
            <a:r>
              <a:rPr lang="sv-SE" dirty="0"/>
              <a:t>Tecken på att efterfrågan och produktion har börjat vända 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764AA7-31E5-4095-AFEB-425DB765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9433048" cy="4774083"/>
          </a:xfrm>
        </p:spPr>
        <p:txBody>
          <a:bodyPr/>
          <a:lstStyle/>
          <a:p>
            <a:r>
              <a:rPr lang="sv-SE" dirty="0"/>
              <a:t>Enligt SCBs BNP-indikator föll BNP med 8,6 procent det andra kvartalet i år</a:t>
            </a:r>
          </a:p>
          <a:p>
            <a:endParaRPr lang="sv-SE" dirty="0"/>
          </a:p>
          <a:p>
            <a:r>
              <a:rPr lang="sv-SE" dirty="0"/>
              <a:t>Indikatorer visar att företag och hushåll är mindre pessimistiska om framtiden</a:t>
            </a:r>
          </a:p>
          <a:p>
            <a:endParaRPr lang="sv-SE" dirty="0"/>
          </a:p>
          <a:p>
            <a:r>
              <a:rPr lang="sv-SE" dirty="0"/>
              <a:t>Omfattande åtgärder av regeringen och Riksbanken har stöttat näringslivet och mildrat nedgången i sysselsättningen</a:t>
            </a:r>
          </a:p>
          <a:p>
            <a:endParaRPr lang="sv-SE" dirty="0"/>
          </a:p>
          <a:p>
            <a:r>
              <a:rPr lang="sv-SE" dirty="0"/>
              <a:t>Arbetslösheten har stigit snabbt och bedöms fortsätta stiga till ca 10 procent i början av 2021</a:t>
            </a:r>
          </a:p>
          <a:p>
            <a:endParaRPr lang="sv-SE" dirty="0"/>
          </a:p>
          <a:p>
            <a:r>
              <a:rPr lang="sv-SE" dirty="0"/>
              <a:t>Covid-19 relaterade aktiva finanspolitiska åtgärder bedöms uppgå till drygt 140 mdkr 2020. Nästa år bedöms att det vidtas åtgärder om ca 80 mdkr </a:t>
            </a:r>
          </a:p>
        </p:txBody>
      </p:sp>
    </p:spTree>
    <p:extLst>
      <p:ext uri="{BB962C8B-B14F-4D97-AF65-F5344CB8AC3E}">
        <p14:creationId xmlns:p14="http://schemas.microsoft.com/office/powerpoint/2010/main" val="341576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Prognosen i sammandrag </a:t>
            </a:r>
            <a:r>
              <a:rPr lang="sv-SE" sz="1400" b="0" dirty="0"/>
              <a:t>(Juni 2020 inom parentes)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 respektive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aphicFrame>
        <p:nvGraphicFramePr>
          <p:cNvPr id="18" name="Platshållare för innehåll 17">
            <a:extLst>
              <a:ext uri="{FF2B5EF4-FFF2-40B4-BE49-F238E27FC236}">
                <a16:creationId xmlns:a16="http://schemas.microsoft.com/office/drawing/2014/main" id="{55395A33-EBEC-4FA6-ABC7-ED7D65A0A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564036"/>
              </p:ext>
            </p:extLst>
          </p:nvPr>
        </p:nvGraphicFramePr>
        <p:xfrm>
          <a:off x="336060" y="1484784"/>
          <a:ext cx="10368452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139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2119250">
                  <a:extLst>
                    <a:ext uri="{9D8B030D-6E8A-4147-A177-3AD203B41FA5}">
                      <a16:colId xmlns:a16="http://schemas.microsoft.com/office/drawing/2014/main" val="2952718710"/>
                    </a:ext>
                  </a:extLst>
                </a:gridCol>
                <a:gridCol w="2406767">
                  <a:extLst>
                    <a:ext uri="{9D8B030D-6E8A-4147-A177-3AD203B41FA5}">
                      <a16:colId xmlns:a16="http://schemas.microsoft.com/office/drawing/2014/main" val="364514826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65606525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2019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2020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2021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BNP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1,2</a:t>
                      </a:r>
                      <a:r>
                        <a:rPr lang="sv-SE" dirty="0"/>
                        <a:t> (1,2)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-4,8</a:t>
                      </a:r>
                      <a:r>
                        <a:rPr lang="sv-SE" dirty="0"/>
                        <a:t> (-5,4)</a:t>
                      </a:r>
                      <a:endParaRPr lang="sv-S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3,4</a:t>
                      </a:r>
                      <a:r>
                        <a:rPr lang="sv-SE" dirty="0"/>
                        <a:t> (3,5)</a:t>
                      </a:r>
                      <a:endParaRPr lang="sv-SE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Arbetslöshet</a:t>
                      </a:r>
                      <a:r>
                        <a:rPr lang="sv-SE" baseline="30000" dirty="0"/>
                        <a:t>1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6,8</a:t>
                      </a:r>
                      <a:r>
                        <a:rPr lang="sv-SE" dirty="0"/>
                        <a:t> (6,8)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8,5</a:t>
                      </a:r>
                      <a:r>
                        <a:rPr lang="sv-SE" dirty="0"/>
                        <a:t> (8,5)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9,5</a:t>
                      </a:r>
                      <a:r>
                        <a:rPr lang="sv-SE" dirty="0"/>
                        <a:t> (9,6)</a:t>
                      </a:r>
                      <a:endParaRPr lang="sv-SE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KPIF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1,7</a:t>
                      </a:r>
                      <a:r>
                        <a:rPr lang="sv-SE" dirty="0"/>
                        <a:t> (1,7)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0,5</a:t>
                      </a:r>
                      <a:r>
                        <a:rPr lang="sv-SE" dirty="0"/>
                        <a:t> (0,4)</a:t>
                      </a:r>
                      <a:endParaRPr lang="sv-S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1,1</a:t>
                      </a:r>
                      <a:r>
                        <a:rPr lang="sv-SE" dirty="0"/>
                        <a:t> (1,1)</a:t>
                      </a:r>
                      <a:endParaRPr lang="sv-SE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Reporänta</a:t>
                      </a:r>
                      <a:r>
                        <a:rPr lang="sv-SE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-0,25</a:t>
                      </a:r>
                      <a:r>
                        <a:rPr lang="sv-SE" dirty="0"/>
                        <a:t> (-0,25)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0,00</a:t>
                      </a:r>
                      <a:r>
                        <a:rPr lang="sv-SE" dirty="0"/>
                        <a:t> (0,00)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0,00</a:t>
                      </a:r>
                      <a:r>
                        <a:rPr lang="sv-SE" dirty="0"/>
                        <a:t> (0,00)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Finansiellt sparande</a:t>
                      </a:r>
                      <a:r>
                        <a:rPr lang="sv-SE" baseline="30000" dirty="0"/>
                        <a:t>3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0,3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(0,3)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-4,6 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(-5,6)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-3,4 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(-3,6)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8039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Maastrichtskulden</a:t>
                      </a:r>
                      <a:r>
                        <a:rPr lang="sv-SE" baseline="30000" dirty="0"/>
                        <a:t>3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35,2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(35,2)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42,7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(44,2)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45,0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(46,4)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44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07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FBD0-98FE-48DA-850C-5D99B228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40"/>
            <a:ext cx="10080419" cy="922115"/>
          </a:xfrm>
        </p:spPr>
        <p:txBody>
          <a:bodyPr/>
          <a:lstStyle/>
          <a:p>
            <a:r>
              <a:rPr lang="sv-SE" dirty="0"/>
              <a:t>Tecken på att efterfrågan och produktion har börjat vända 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764AA7-31E5-4095-AFEB-425DB765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9433048" cy="4774083"/>
          </a:xfrm>
        </p:spPr>
        <p:txBody>
          <a:bodyPr/>
          <a:lstStyle/>
          <a:p>
            <a:r>
              <a:rPr lang="sv-SE" dirty="0"/>
              <a:t>Enligt SCBs BNP-indikator föll BNP med 8,6 procent det andra kvartalet i år</a:t>
            </a:r>
          </a:p>
          <a:p>
            <a:endParaRPr lang="sv-SE" dirty="0"/>
          </a:p>
          <a:p>
            <a:r>
              <a:rPr lang="sv-SE" dirty="0"/>
              <a:t>Indikatorer visar att företag och hushåll är mindre pessimistiska om framtiden</a:t>
            </a:r>
          </a:p>
          <a:p>
            <a:endParaRPr lang="sv-SE" dirty="0"/>
          </a:p>
          <a:p>
            <a:r>
              <a:rPr lang="sv-SE" dirty="0"/>
              <a:t>Omfattande åtgärder av regeringen och Riksbanken har stöttat näringslivet och mildrat nedgången i sysselsättningen</a:t>
            </a:r>
          </a:p>
          <a:p>
            <a:endParaRPr lang="sv-SE" dirty="0"/>
          </a:p>
          <a:p>
            <a:r>
              <a:rPr lang="sv-SE" dirty="0"/>
              <a:t>Arbetslösheten har stigit snabbt och bedöms fortsätta stiga till ca 10 procent i början av 2021</a:t>
            </a:r>
          </a:p>
          <a:p>
            <a:endParaRPr lang="sv-SE" dirty="0"/>
          </a:p>
          <a:p>
            <a:r>
              <a:rPr lang="sv-SE" dirty="0"/>
              <a:t>Covid-19 relaterade aktiva finanspolitiska åtgärder bedöms uppgå till drygt 140 mdkr 2020. Nästa år bedöms att det vidtas åtgärder om ca 80 mdkr </a:t>
            </a:r>
          </a:p>
        </p:txBody>
      </p:sp>
    </p:spTree>
    <p:extLst>
      <p:ext uri="{BB962C8B-B14F-4D97-AF65-F5344CB8AC3E}">
        <p14:creationId xmlns:p14="http://schemas.microsoft.com/office/powerpoint/2010/main" val="209842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56BA264-EC72-4DC9-A1B9-14D8D7CA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Huvudsakliga prognosantaganden i uppdateringen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idx="1"/>
          </p:nvPr>
        </p:nvSpPr>
        <p:spPr>
          <a:xfrm>
            <a:off x="336061" y="980728"/>
            <a:ext cx="9432348" cy="5184580"/>
          </a:xfrm>
        </p:spPr>
        <p:txBody>
          <a:bodyPr/>
          <a:lstStyle/>
          <a:p>
            <a:pPr lvl="0"/>
            <a:r>
              <a:rPr lang="sv-SE" dirty="0"/>
              <a:t>Covid-19-pandemin kulminerade det andra kvartalet i Sverige och avtar successivt 2020-2021, men </a:t>
            </a:r>
            <a:r>
              <a:rPr lang="sv-SE" dirty="0">
                <a:solidFill>
                  <a:srgbClr val="4D4D4D"/>
                </a:solidFill>
              </a:rPr>
              <a:t>kommer att </a:t>
            </a:r>
            <a:r>
              <a:rPr lang="sv-SE" dirty="0"/>
              <a:t>blossa upp i olika länder och regioner.</a:t>
            </a:r>
          </a:p>
          <a:p>
            <a:pPr lvl="1"/>
            <a:endParaRPr lang="sv-SE" dirty="0"/>
          </a:p>
          <a:p>
            <a:pPr lvl="0"/>
            <a:r>
              <a:rPr lang="sv-SE" dirty="0"/>
              <a:t>Restriktioner rörande sociala distanseringen kommer successivt att fasas ut under 2021.</a:t>
            </a:r>
          </a:p>
          <a:p>
            <a:pPr lvl="1"/>
            <a:endParaRPr lang="sv-SE" dirty="0"/>
          </a:p>
          <a:p>
            <a:pPr lvl="0"/>
            <a:r>
              <a:rPr lang="sv-SE" dirty="0"/>
              <a:t>Ett säkert vaccin mot covid-19 antas vara på plats sommaren 2021, vaccinering startar på hösten.</a:t>
            </a:r>
          </a:p>
          <a:p>
            <a:pPr marL="180979" lvl="1" indent="0">
              <a:buNone/>
            </a:pPr>
            <a:endParaRPr lang="sv-SE" dirty="0"/>
          </a:p>
          <a:p>
            <a:r>
              <a:rPr lang="sv-SE" dirty="0"/>
              <a:t>I Sverige kommer i genomsnitt 420 000 personer vara korttidspermitterade under kvartal 2-4 i år.</a:t>
            </a:r>
          </a:p>
          <a:p>
            <a:pPr lvl="1"/>
            <a:r>
              <a:rPr lang="sv-SE" dirty="0"/>
              <a:t>I genomsnitt antas arbetstiden minskas med ca 40 procent.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4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BD3A3C-565D-4E6C-8221-F29A71DE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ekonomi föll tungt det andra kvartalet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63593B-0D1B-437C-94C2-A97D2364E6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Barometerindikatorn och BNP. 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AD200E-B3BB-4233-BAA9-F49B44F9B1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C8465DA6-4DDA-4F9D-95AA-37109E2C4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172923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5B0520-EC5A-4243-86DA-EF607DA7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 fullt lika svagt i omvärlden som väntat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43AADE-3AC8-4FAC-BAD1-986823869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BNP i omvärlden,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B112BE-0D2F-444D-86BC-1C2A40FE54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B62617E7-ECAD-4ED8-AAAF-C986CDD63FB1}"/>
              </a:ext>
            </a:extLst>
          </p:cNvPr>
          <p:cNvCxnSpPr/>
          <p:nvPr/>
        </p:nvCxnSpPr>
        <p:spPr>
          <a:xfrm>
            <a:off x="1991544" y="32849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CF5EE2FE-16D7-4D5D-B026-607BF249F239}"/>
              </a:ext>
            </a:extLst>
          </p:cNvPr>
          <p:cNvCxnSpPr>
            <a:cxnSpLocks/>
          </p:cNvCxnSpPr>
          <p:nvPr/>
        </p:nvCxnSpPr>
        <p:spPr>
          <a:xfrm>
            <a:off x="1958772" y="3349372"/>
            <a:ext cx="0" cy="5466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2CA45E1-D657-4C70-9701-786194655005}"/>
              </a:ext>
            </a:extLst>
          </p:cNvPr>
          <p:cNvCxnSpPr>
            <a:cxnSpLocks/>
          </p:cNvCxnSpPr>
          <p:nvPr/>
        </p:nvCxnSpPr>
        <p:spPr>
          <a:xfrm>
            <a:off x="2846502" y="3345562"/>
            <a:ext cx="0" cy="5466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D4DA371C-2DF9-4546-B40A-39E0C7947509}"/>
              </a:ext>
            </a:extLst>
          </p:cNvPr>
          <p:cNvCxnSpPr>
            <a:cxnSpLocks/>
          </p:cNvCxnSpPr>
          <p:nvPr/>
        </p:nvCxnSpPr>
        <p:spPr>
          <a:xfrm>
            <a:off x="3757092" y="3334132"/>
            <a:ext cx="0" cy="5466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4B1EA92A-9224-4500-B16E-2F9890218389}"/>
              </a:ext>
            </a:extLst>
          </p:cNvPr>
          <p:cNvCxnSpPr>
            <a:cxnSpLocks/>
          </p:cNvCxnSpPr>
          <p:nvPr/>
        </p:nvCxnSpPr>
        <p:spPr>
          <a:xfrm>
            <a:off x="4663872" y="3345562"/>
            <a:ext cx="0" cy="5466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EF006C8-D496-427A-AA5F-5BEF0DB2E8F7}"/>
              </a:ext>
            </a:extLst>
          </p:cNvPr>
          <p:cNvCxnSpPr>
            <a:cxnSpLocks/>
          </p:cNvCxnSpPr>
          <p:nvPr/>
        </p:nvCxnSpPr>
        <p:spPr>
          <a:xfrm>
            <a:off x="5574462" y="3349372"/>
            <a:ext cx="0" cy="5466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9F74D33E-3417-452C-80F7-E4599DEB2E08}"/>
              </a:ext>
            </a:extLst>
          </p:cNvPr>
          <p:cNvCxnSpPr>
            <a:cxnSpLocks/>
          </p:cNvCxnSpPr>
          <p:nvPr/>
        </p:nvCxnSpPr>
        <p:spPr>
          <a:xfrm>
            <a:off x="6473622" y="3353182"/>
            <a:ext cx="0" cy="5466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C3CBB21-9190-4C40-9F6D-7F29FDBE5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65319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6">
            <a:extLst>
              <a:ext uri="{FF2B5EF4-FFF2-40B4-BE49-F238E27FC236}">
                <a16:creationId xmlns:a16="http://schemas.microsoft.com/office/drawing/2014/main" id="{56985162-ED02-43C5-9812-26559339F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427316"/>
            <a:ext cx="8658225" cy="466376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D47B71D-48DD-40D0-AB23-4D0F22A8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Restriktioner för att bromsa smittspridningen har lättats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DD8029-DD48-4FCC-9233-C01F104FE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Stringencyindex</a:t>
            </a:r>
            <a:r>
              <a:rPr lang="sv-SE" dirty="0"/>
              <a:t>. Index,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0930DD-BD77-4459-9DC2-7E8D737BD2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DE0B217F-F208-41BF-9567-0C88AD63F675}"/>
              </a:ext>
            </a:extLst>
          </p:cNvPr>
          <p:cNvCxnSpPr/>
          <p:nvPr/>
        </p:nvCxnSpPr>
        <p:spPr>
          <a:xfrm flipH="1" flipV="1">
            <a:off x="4691844" y="3573016"/>
            <a:ext cx="50405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3C1B0529-726A-46B2-A8DA-54EABC0EEB14}"/>
              </a:ext>
            </a:extLst>
          </p:cNvPr>
          <p:cNvSpPr txBox="1"/>
          <p:nvPr/>
        </p:nvSpPr>
        <p:spPr>
          <a:xfrm>
            <a:off x="4943872" y="4509120"/>
            <a:ext cx="86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</a:rPr>
              <a:t>Sverige</a:t>
            </a:r>
          </a:p>
        </p:txBody>
      </p:sp>
    </p:spTree>
    <p:extLst>
      <p:ext uri="{BB962C8B-B14F-4D97-AF65-F5344CB8AC3E}">
        <p14:creationId xmlns:p14="http://schemas.microsoft.com/office/powerpoint/2010/main" val="169602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21EDCE-FF0D-4F15-910F-4FD5AE20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Weekly</a:t>
            </a:r>
            <a:r>
              <a:rPr lang="sv-SE" dirty="0"/>
              <a:t>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Indicator</a:t>
            </a:r>
            <a:r>
              <a:rPr lang="sv-SE" dirty="0"/>
              <a:t> (USA)</a:t>
            </a:r>
          </a:p>
        </p:txBody>
      </p:sp>
      <p:pic>
        <p:nvPicPr>
          <p:cNvPr id="15" name="Platshållare för innehåll 14">
            <a:extLst>
              <a:ext uri="{FF2B5EF4-FFF2-40B4-BE49-F238E27FC236}">
                <a16:creationId xmlns:a16="http://schemas.microsoft.com/office/drawing/2014/main" id="{9BA39B02-2AA1-4B69-91D6-66438704F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98C4B9-314E-406F-ADB6-6985F1243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Index, veckovärden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7B39AD-2005-47F8-914A-D6E256B917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Källa: </a:t>
            </a:r>
            <a:r>
              <a:rPr lang="sv-SE" dirty="0" err="1">
                <a:solidFill>
                  <a:schemeClr val="tx1"/>
                </a:solidFill>
              </a:rPr>
              <a:t>Macrobond</a:t>
            </a:r>
            <a:r>
              <a:rPr lang="sv-SE" dirty="0">
                <a:solidFill>
                  <a:schemeClr val="tx1"/>
                </a:solidFill>
              </a:rPr>
              <a:t> och New York Fed.</a:t>
            </a:r>
          </a:p>
        </p:txBody>
      </p:sp>
      <p:pic>
        <p:nvPicPr>
          <p:cNvPr id="17" name="Platshållare för innehåll 16">
            <a:extLst>
              <a:ext uri="{FF2B5EF4-FFF2-40B4-BE49-F238E27FC236}">
                <a16:creationId xmlns:a16="http://schemas.microsoft.com/office/drawing/2014/main" id="{E9F835FD-CEFF-4E89-8EE3-FEB3A56F44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00A7B0E-F029-4BB0-B77D-0935B3EEE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Index 2015=100, veckovärden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4D3F3FA-4E51-46D9-8696-0ACD380FC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Godstrafik på tyska vägar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B7F4796-9A27-4583-AE15-214194C8D9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Källa: </a:t>
            </a:r>
            <a:r>
              <a:rPr lang="sv-SE" dirty="0" err="1">
                <a:solidFill>
                  <a:schemeClr val="tx1"/>
                </a:solidFill>
              </a:rPr>
              <a:t>Statistisches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Bundesamt</a:t>
            </a:r>
            <a:r>
              <a:rPr lang="sv-SE" dirty="0">
                <a:solidFill>
                  <a:schemeClr val="tx1"/>
                </a:solidFill>
              </a:rPr>
              <a:t> (</a:t>
            </a:r>
            <a:r>
              <a:rPr lang="sv-SE" dirty="0" err="1">
                <a:solidFill>
                  <a:schemeClr val="tx1"/>
                </a:solidFill>
              </a:rPr>
              <a:t>Destatis</a:t>
            </a:r>
            <a:r>
              <a:rPr lang="sv-SE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5029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8C2476-7712-4468-B8CA-6443249D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8280218" cy="504000"/>
          </a:xfrm>
        </p:spPr>
        <p:txBody>
          <a:bodyPr/>
          <a:lstStyle/>
          <a:p>
            <a:r>
              <a:rPr lang="sv-SE" dirty="0"/>
              <a:t>Börsutvecklingen reflekterar förbättrade tillväxtutsikter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87CCD6-B86F-4839-AA17-35BD0C527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2006-12-29=100,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D82A69-9347-47A4-9CCF-69BC728665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Standard &amp; </a:t>
            </a:r>
            <a:r>
              <a:rPr lang="sv-SE" dirty="0" err="1"/>
              <a:t>Poor’s</a:t>
            </a:r>
            <a:r>
              <a:rPr lang="sv-SE" dirty="0"/>
              <a:t>, Nasdaq OMX, STOXX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41AC4A8E-AD26-4BB0-B72E-51A31FCC3944}"/>
              </a:ext>
            </a:extLst>
          </p:cNvPr>
          <p:cNvSpPr txBox="1">
            <a:spLocks/>
          </p:cNvSpPr>
          <p:nvPr/>
        </p:nvSpPr>
        <p:spPr>
          <a:xfrm>
            <a:off x="5951984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pic>
        <p:nvPicPr>
          <p:cNvPr id="20" name="Platshållare för innehåll 19">
            <a:extLst>
              <a:ext uri="{FF2B5EF4-FFF2-40B4-BE49-F238E27FC236}">
                <a16:creationId xmlns:a16="http://schemas.microsoft.com/office/drawing/2014/main" id="{C4DC0CCD-0B04-43B3-9697-09A9D3B91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963" y="1421625"/>
            <a:ext cx="5381625" cy="4662449"/>
          </a:xfrm>
        </p:spPr>
      </p:pic>
      <p:sp>
        <p:nvSpPr>
          <p:cNvPr id="21" name="Rubrik 1">
            <a:extLst>
              <a:ext uri="{FF2B5EF4-FFF2-40B4-BE49-F238E27FC236}">
                <a16:creationId xmlns:a16="http://schemas.microsoft.com/office/drawing/2014/main" id="{19FAF064-EB8B-4B1E-87B7-4F4393878853}"/>
              </a:ext>
            </a:extLst>
          </p:cNvPr>
          <p:cNvSpPr txBox="1">
            <a:spLocks/>
          </p:cNvSpPr>
          <p:nvPr/>
        </p:nvSpPr>
        <p:spPr>
          <a:xfrm>
            <a:off x="5762739" y="269926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pic>
        <p:nvPicPr>
          <p:cNvPr id="22" name="Platshållare för innehåll 10">
            <a:extLst>
              <a:ext uri="{FF2B5EF4-FFF2-40B4-BE49-F238E27FC236}">
                <a16:creationId xmlns:a16="http://schemas.microsoft.com/office/drawing/2014/main" id="{B72FD8EA-F1F1-4B87-BA32-8D897EEE4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76" y="1392286"/>
            <a:ext cx="5384800" cy="4665373"/>
          </a:xfrm>
          <a:prstGeom prst="rect">
            <a:avLst/>
          </a:prstGeom>
        </p:spPr>
      </p:pic>
      <p:sp>
        <p:nvSpPr>
          <p:cNvPr id="23" name="Platshållare för text 3">
            <a:extLst>
              <a:ext uri="{FF2B5EF4-FFF2-40B4-BE49-F238E27FC236}">
                <a16:creationId xmlns:a16="http://schemas.microsoft.com/office/drawing/2014/main" id="{429B3ECF-31ED-4BBF-9744-B3840D0B7AF4}"/>
              </a:ext>
            </a:extLst>
          </p:cNvPr>
          <p:cNvSpPr txBox="1">
            <a:spLocks/>
          </p:cNvSpPr>
          <p:nvPr/>
        </p:nvSpPr>
        <p:spPr>
          <a:xfrm>
            <a:off x="5762037" y="862471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Inköpschefsindex i Euroområdet och USA (</a:t>
            </a:r>
            <a:r>
              <a:rPr lang="sv-SE" dirty="0" err="1"/>
              <a:t>composite</a:t>
            </a:r>
            <a:r>
              <a:rPr lang="sv-SE" dirty="0"/>
              <a:t>)</a:t>
            </a:r>
          </a:p>
          <a:p>
            <a:r>
              <a:rPr lang="sv-SE" dirty="0"/>
              <a:t>Index, månadsvärden</a:t>
            </a:r>
          </a:p>
        </p:txBody>
      </p:sp>
      <p:sp>
        <p:nvSpPr>
          <p:cNvPr id="24" name="Underrubrik 4">
            <a:extLst>
              <a:ext uri="{FF2B5EF4-FFF2-40B4-BE49-F238E27FC236}">
                <a16:creationId xmlns:a16="http://schemas.microsoft.com/office/drawing/2014/main" id="{9B03E482-6BFD-48FF-81A0-E8A8CEC6DF46}"/>
              </a:ext>
            </a:extLst>
          </p:cNvPr>
          <p:cNvSpPr txBox="1">
            <a:spLocks/>
          </p:cNvSpPr>
          <p:nvPr/>
        </p:nvSpPr>
        <p:spPr>
          <a:xfrm>
            <a:off x="5762037" y="6143459"/>
            <a:ext cx="5382000" cy="5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7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IHS Markit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13853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F057C8-880E-484D-BFD7-E1CF022A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Förväntad produktion respektive efterfrågan i olika branscher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12FD0F-51C3-4AFC-89EA-7747B0372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3D58D9-A65D-47E0-AD84-93EE7AECAC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ED7474-3AA9-430D-B94A-AE48316B5B0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8" name="Platshållare för innehåll 12">
            <a:extLst>
              <a:ext uri="{FF2B5EF4-FFF2-40B4-BE49-F238E27FC236}">
                <a16:creationId xmlns:a16="http://schemas.microsoft.com/office/drawing/2014/main" id="{EF6481A3-0E4D-4363-BF5A-074798AD21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FD06E23C-3BB8-4822-9925-5518DF1069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9976" y="836712"/>
            <a:ext cx="5382000" cy="504056"/>
          </a:xfrm>
        </p:spPr>
        <p:txBody>
          <a:bodyPr/>
          <a:lstStyle/>
          <a:p>
            <a:r>
              <a:rPr lang="sv-SE" dirty="0"/>
              <a:t>Index, säsongsrensade månadsvärden</a:t>
            </a: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0705CDE8-D59A-4B07-892B-0394C3FA55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86651" y="279504"/>
            <a:ext cx="5382000" cy="504000"/>
          </a:xfrm>
        </p:spPr>
        <p:txBody>
          <a:bodyPr/>
          <a:lstStyle/>
          <a:p>
            <a:r>
              <a:rPr lang="sv-SE" dirty="0"/>
              <a:t>Inköpschefsindex Sverige</a:t>
            </a:r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FF427744-3751-47F9-9933-BB16A1DAC1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79976" y="6147072"/>
            <a:ext cx="5382000" cy="594296"/>
          </a:xfrm>
        </p:spPr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3977170075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852</Words>
  <Application>Microsoft Office PowerPoint</Application>
  <PresentationFormat>Bredbild</PresentationFormat>
  <Paragraphs>167</Paragraphs>
  <Slides>19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Verdana</vt:lpstr>
      <vt:lpstr>ExternaPresentationer2</vt:lpstr>
      <vt:lpstr>KONJUNKTURINSTITUTET</vt:lpstr>
      <vt:lpstr>Tecken på att efterfrågan och produktion har börjat vända upp</vt:lpstr>
      <vt:lpstr>Huvudsakliga prognosantaganden i uppdateringen</vt:lpstr>
      <vt:lpstr>Svensk ekonomi föll tungt det andra kvartalet </vt:lpstr>
      <vt:lpstr>Inte fullt lika svagt i omvärlden som väntat</vt:lpstr>
      <vt:lpstr>Restriktioner för att bromsa smittspridningen har lättats</vt:lpstr>
      <vt:lpstr>Weekly Economic Indicator (USA)</vt:lpstr>
      <vt:lpstr>Börsutvecklingen reflekterar förbättrade tillväxtutsikter</vt:lpstr>
      <vt:lpstr>Förväntad produktion respektive efterfrågan i olika branscher</vt:lpstr>
      <vt:lpstr>Juli ser bättre ut, men fortfarande lägre omsättning än normalt</vt:lpstr>
      <vt:lpstr>Hushållen är pessimistiska om utvecklingen och håller i pengarna</vt:lpstr>
      <vt:lpstr>Hemelektronik och ”hemma-fix”</vt:lpstr>
      <vt:lpstr>Covid-relaterade åtgärder på drygt 140 mdkr 2020, ca 3 procent av BNP</vt:lpstr>
      <vt:lpstr>Maastrichtskulden stiger till 45 procent av BNP nästa år</vt:lpstr>
      <vt:lpstr>Sysselsatta – typ av anställning</vt:lpstr>
      <vt:lpstr>Arbetslöshet fortsätter att stiga</vt:lpstr>
      <vt:lpstr>Låg inflation och lågräntepolitiken består</vt:lpstr>
      <vt:lpstr>Tecken på att efterfrågan och produktion har börjat vända upp</vt:lpstr>
      <vt:lpstr>Prognosen i sammandrag (Juni 2020 inom parentes)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KONJUNKTURINSTITUTET</dc:title>
  <dc:creator>Rosmarie Andersson</dc:creator>
  <cp:lastModifiedBy>Rosmarie Andersson</cp:lastModifiedBy>
  <cp:revision>49</cp:revision>
  <dcterms:created xsi:type="dcterms:W3CDTF">2020-08-11T08:43:29Z</dcterms:created>
  <dcterms:modified xsi:type="dcterms:W3CDTF">2020-08-12T15:26:07Z</dcterms:modified>
</cp:coreProperties>
</file>