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0" r:id="rId4"/>
    <p:sldId id="417" r:id="rId5"/>
    <p:sldId id="410" r:id="rId6"/>
    <p:sldId id="269" r:id="rId7"/>
    <p:sldId id="268" r:id="rId8"/>
    <p:sldId id="406" r:id="rId9"/>
    <p:sldId id="422" r:id="rId10"/>
    <p:sldId id="293" r:id="rId11"/>
    <p:sldId id="274" r:id="rId12"/>
    <p:sldId id="272" r:id="rId13"/>
    <p:sldId id="306" r:id="rId14"/>
    <p:sldId id="257" r:id="rId15"/>
    <p:sldId id="423" r:id="rId16"/>
    <p:sldId id="276" r:id="rId17"/>
    <p:sldId id="299" r:id="rId18"/>
    <p:sldId id="424" r:id="rId19"/>
    <p:sldId id="413" r:id="rId20"/>
    <p:sldId id="425" r:id="rId21"/>
    <p:sldId id="427" r:id="rId22"/>
  </p:sldIdLst>
  <p:sldSz cx="12192000" cy="6858000"/>
  <p:notesSz cx="6794500" cy="99314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9189" autoAdjust="0"/>
  </p:normalViewPr>
  <p:slideViewPr>
    <p:cSldViewPr showGuides="1">
      <p:cViewPr varScale="1">
        <p:scale>
          <a:sx n="64" d="100"/>
          <a:sy n="64" d="100"/>
        </p:scale>
        <p:origin x="768" y="6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2346" y="-17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2020-12-16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7BACE6-3ED8-45A4-BDF8-FE34CE1FC5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88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78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8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37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5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74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26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86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231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940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47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20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146B-41F7-4F63-A6FA-DBE5AE299C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6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1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10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75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7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82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05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5FC01D-270F-4D2E-B68A-D01B6B5FE9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1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33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17 december 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i="1" dirty="0"/>
              <a:t>Konjunkturläget</a:t>
            </a:r>
            <a:r>
              <a:rPr lang="sv-SE" dirty="0"/>
              <a:t>, december 2020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46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0533B-F332-4EFB-A0F1-2A7D809F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Stora svängningar i hushållens konsumtion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2A4286-1367-4916-81E3-5C07AA7D5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0" y="943800"/>
            <a:ext cx="9000299" cy="504000"/>
          </a:xfrm>
        </p:spPr>
        <p:txBody>
          <a:bodyPr/>
          <a:lstStyle/>
          <a:p>
            <a:r>
              <a:rPr lang="sv-SE" dirty="0"/>
              <a:t>Hushållens konfidensindikator och hushållens konsumtion. 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F634E0-5F18-4448-8C8C-3460040F5C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F4401F90-D5B7-47BC-B090-218F20716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86906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0C084-DC74-44D1-8C7F-86FC6707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totala konsumtion och olika komponenter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A3DF07-15D5-4ECD-BB47-1145E9505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DFD09C-859F-4338-95AA-0DAED7445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3=100,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A38F08-9BDA-40E0-B11D-25077A2D818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59" y="6148173"/>
            <a:ext cx="5760641" cy="677894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  <a:p>
            <a:r>
              <a:rPr lang="sv-SE" dirty="0" err="1"/>
              <a:t>Anm</a:t>
            </a:r>
            <a:r>
              <a:rPr lang="sv-SE" dirty="0"/>
              <a:t>: Siffrorna inom parentes är procent av hushållens totala konsumtion 2019.</a:t>
            </a:r>
          </a:p>
          <a:p>
            <a:endParaRPr lang="sv-SE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BFC61E-D3AF-4799-A2F1-FCED0D9843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B74CD7-85B7-41E7-8AB4-D3DDE1516B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E3E31A-F149-47C8-8AC7-34E650E60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0B4996-7E5D-4AAA-8EC0-7B93134350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202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F0104-04CF-453E-ABD8-0EEB6DDB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stöttar ekonomin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F33153-F898-42AC-8B90-89573823B4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CF3407-E173-4331-A1DE-D8F4F40CEE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2612F83-AA23-4C82-A3B2-F2B722E63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29E6D7-7149-48C7-9AF8-9C07394E2C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7DB4F9-A250-4589-A431-F01A11CDAE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B269705-D383-4D80-8C0B-E96FA704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778640"/>
            <a:ext cx="5382000" cy="531465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2020 – 194 mdkr</a:t>
            </a:r>
          </a:p>
          <a:p>
            <a:r>
              <a:rPr lang="sv-SE" dirty="0"/>
              <a:t>Stöttar företag</a:t>
            </a:r>
          </a:p>
          <a:p>
            <a:pPr lvl="1"/>
            <a:r>
              <a:rPr lang="sv-SE" dirty="0" err="1"/>
              <a:t>Bla</a:t>
            </a:r>
            <a:r>
              <a:rPr lang="sv-SE" dirty="0"/>
              <a:t> korttidspermittering, omställningsstöd, sjuklönekostnader</a:t>
            </a:r>
          </a:p>
          <a:p>
            <a:r>
              <a:rPr lang="sv-SE" dirty="0"/>
              <a:t>Stöttar hushåll</a:t>
            </a:r>
          </a:p>
          <a:p>
            <a:pPr lvl="1"/>
            <a:r>
              <a:rPr lang="sv-SE" dirty="0" err="1"/>
              <a:t>Bla</a:t>
            </a:r>
            <a:r>
              <a:rPr lang="sv-SE" dirty="0"/>
              <a:t> ersättning för karensavdrag, förebyggande sjukpenning och höjd a-kassa</a:t>
            </a:r>
          </a:p>
          <a:p>
            <a:r>
              <a:rPr lang="sv-SE" dirty="0"/>
              <a:t>Ersättning till kommunsektorn</a:t>
            </a:r>
          </a:p>
          <a:p>
            <a:pPr lvl="1"/>
            <a:r>
              <a:rPr lang="sv-SE" dirty="0" err="1"/>
              <a:t>Bla</a:t>
            </a:r>
            <a:r>
              <a:rPr lang="sv-SE" dirty="0"/>
              <a:t> </a:t>
            </a:r>
            <a:r>
              <a:rPr lang="sv-SE" dirty="0" err="1"/>
              <a:t>covid</a:t>
            </a:r>
            <a:r>
              <a:rPr lang="sv-SE" dirty="0"/>
              <a:t>-relaterade ersättningar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b="1" dirty="0"/>
              <a:t>2021 – 120 mdkr</a:t>
            </a:r>
          </a:p>
          <a:p>
            <a:r>
              <a:rPr lang="sv-SE" dirty="0"/>
              <a:t>Ofinansierade åtgärder i budgeten</a:t>
            </a:r>
          </a:p>
          <a:p>
            <a:pPr lvl="1"/>
            <a:r>
              <a:rPr lang="sv-SE" dirty="0"/>
              <a:t>Skattesänkningar</a:t>
            </a:r>
          </a:p>
          <a:p>
            <a:pPr lvl="1"/>
            <a:r>
              <a:rPr lang="sv-SE" dirty="0"/>
              <a:t>Transfereringar till hushåll och företag</a:t>
            </a:r>
          </a:p>
          <a:p>
            <a:pPr lvl="1"/>
            <a:r>
              <a:rPr lang="sv-SE" dirty="0"/>
              <a:t>Statsbidrag till kommuner</a:t>
            </a:r>
          </a:p>
          <a:p>
            <a:r>
              <a:rPr lang="sv-SE" dirty="0"/>
              <a:t>Förlängd korttidspermittering och vaccin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23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9CA13-C426-4E83-BD13-62F5A17F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Exporten och hushållens konsumtion driver återhämtningen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B2B1B1-3EC4-465F-ABA3-3DABBCEEC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46CF4B-D9B7-40EA-8E17-FFE073C529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68D09957-AF2A-4F4A-8C39-8600F850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438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9504355" cy="504000"/>
          </a:xfrm>
        </p:spPr>
        <p:txBody>
          <a:bodyPr/>
          <a:lstStyle/>
          <a:p>
            <a:r>
              <a:rPr lang="sv-SE" dirty="0"/>
              <a:t>Sysselsättningen har fallit främst i hotell- och restaurangbranschen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E3E444-12B6-4A09-A965-16EC91B11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1" y="980831"/>
            <a:ext cx="8658000" cy="504000"/>
          </a:xfrm>
        </p:spPr>
        <p:txBody>
          <a:bodyPr/>
          <a:lstStyle/>
          <a:p>
            <a:r>
              <a:rPr lang="sv-SE" dirty="0"/>
              <a:t>Sysselsättningsförändring andra och tredje kvartalet 2020 jämfört med år 2019</a:t>
            </a:r>
          </a:p>
          <a:p>
            <a:r>
              <a:rPr lang="sv-SE" dirty="0"/>
              <a:t>Procent,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645F33-7DBF-4200-8087-FC833BD92962}"/>
              </a:ext>
            </a:extLst>
          </p:cNvPr>
          <p:cNvSpPr txBox="1"/>
          <p:nvPr/>
        </p:nvSpPr>
        <p:spPr>
          <a:xfrm>
            <a:off x="632337" y="5773593"/>
            <a:ext cx="1130438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sv-SE" sz="1100" dirty="0">
              <a:solidFill>
                <a:srgbClr val="4D4D4D"/>
              </a:solidFill>
            </a:endParaRPr>
          </a:p>
          <a:p>
            <a:r>
              <a:rPr lang="sv-SE" sz="1100" dirty="0">
                <a:solidFill>
                  <a:srgbClr val="4D4D4D"/>
                </a:solidFill>
              </a:rPr>
              <a:t>Jordbruk mm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AE99847-1FC4-4117-A3DA-7D1249588838}"/>
              </a:ext>
            </a:extLst>
          </p:cNvPr>
          <p:cNvSpPr txBox="1"/>
          <p:nvPr/>
        </p:nvSpPr>
        <p:spPr>
          <a:xfrm>
            <a:off x="1345375" y="5748602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Industri mm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01F22AD-6E83-4D37-837E-82F2EA6A16AC}"/>
              </a:ext>
            </a:extLst>
          </p:cNvPr>
          <p:cNvSpPr txBox="1"/>
          <p:nvPr/>
        </p:nvSpPr>
        <p:spPr>
          <a:xfrm>
            <a:off x="1998452" y="5926376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El, avlopp mm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9CEBEA-B790-4FAC-8FCF-B941E9A5BFD3}"/>
              </a:ext>
            </a:extLst>
          </p:cNvPr>
          <p:cNvSpPr txBox="1"/>
          <p:nvPr/>
        </p:nvSpPr>
        <p:spPr>
          <a:xfrm>
            <a:off x="2648458" y="5748602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     Bygg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E4B94-DDBE-4309-B16D-196260E5E3E5}"/>
              </a:ext>
            </a:extLst>
          </p:cNvPr>
          <p:cNvSpPr txBox="1"/>
          <p:nvPr/>
        </p:nvSpPr>
        <p:spPr>
          <a:xfrm>
            <a:off x="3368893" y="5910393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  Handel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7BA824-BAFD-4825-ADD8-74A216BE657D}"/>
              </a:ext>
            </a:extLst>
          </p:cNvPr>
          <p:cNvSpPr txBox="1"/>
          <p:nvPr/>
        </p:nvSpPr>
        <p:spPr>
          <a:xfrm>
            <a:off x="3803438" y="5742425"/>
            <a:ext cx="155013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Hotell, rest, trans.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3FA590A-13FC-43D8-ADDF-CA895CC4BEA9}"/>
              </a:ext>
            </a:extLst>
          </p:cNvPr>
          <p:cNvSpPr txBox="1"/>
          <p:nvPr/>
        </p:nvSpPr>
        <p:spPr>
          <a:xfrm>
            <a:off x="4617029" y="5940214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Info, </a:t>
            </a:r>
            <a:r>
              <a:rPr lang="sv-SE" sz="1100" dirty="0" err="1">
                <a:solidFill>
                  <a:srgbClr val="4D4D4D"/>
                </a:solidFill>
              </a:rPr>
              <a:t>komm</a:t>
            </a:r>
            <a:endParaRPr lang="sv-SE" sz="1100" dirty="0">
              <a:solidFill>
                <a:srgbClr val="4D4D4D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29F159D-3E05-4C37-958A-6C9A1F08F160}"/>
              </a:ext>
            </a:extLst>
          </p:cNvPr>
          <p:cNvSpPr txBox="1"/>
          <p:nvPr/>
        </p:nvSpPr>
        <p:spPr>
          <a:xfrm>
            <a:off x="5283145" y="5763422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Finans mm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75E6B90-67E6-4238-AE6A-37B68BB26AFE}"/>
              </a:ext>
            </a:extLst>
          </p:cNvPr>
          <p:cNvSpPr txBox="1"/>
          <p:nvPr/>
        </p:nvSpPr>
        <p:spPr>
          <a:xfrm>
            <a:off x="5979089" y="5951367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  Fastighet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5040079-D5F7-4C64-BD5A-CF2764B08D6E}"/>
              </a:ext>
            </a:extLst>
          </p:cNvPr>
          <p:cNvSpPr txBox="1"/>
          <p:nvPr/>
        </p:nvSpPr>
        <p:spPr>
          <a:xfrm>
            <a:off x="6514275" y="5761302"/>
            <a:ext cx="144087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4D4D4D"/>
                </a:solidFill>
              </a:rPr>
              <a:t>Juridik, ek. mm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D1B2474-8BCD-4A6A-A594-12587EEEB28E}"/>
              </a:ext>
            </a:extLst>
          </p:cNvPr>
          <p:cNvSpPr txBox="1"/>
          <p:nvPr/>
        </p:nvSpPr>
        <p:spPr>
          <a:xfrm>
            <a:off x="7237944" y="5939795"/>
            <a:ext cx="1440871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100" dirty="0" err="1">
                <a:solidFill>
                  <a:srgbClr val="4D4D4D"/>
                </a:solidFill>
              </a:rPr>
              <a:t>Utbildn</a:t>
            </a:r>
            <a:r>
              <a:rPr lang="sv-SE" sz="1100" dirty="0">
                <a:solidFill>
                  <a:srgbClr val="4D4D4D"/>
                </a:solidFill>
              </a:rPr>
              <a:t>, vård, kultur mm</a:t>
            </a:r>
          </a:p>
        </p:txBody>
      </p:sp>
    </p:spTree>
    <p:extLst>
      <p:ext uri="{BB962C8B-B14F-4D97-AF65-F5344CB8AC3E}">
        <p14:creationId xmlns:p14="http://schemas.microsoft.com/office/powerpoint/2010/main" val="356127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250F8-41C0-4B35-A4E5-CC790597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för olika åldersgrupper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EED31C-8D77-477F-B1C2-9A02C5B67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D56E0B-CB32-4DA6-9EB9-504D44E025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52B7FD7F-61B5-40B5-ABE1-0F192151F527}"/>
              </a:ext>
            </a:extLst>
          </p:cNvPr>
          <p:cNvSpPr txBox="1">
            <a:spLocks/>
          </p:cNvSpPr>
          <p:nvPr/>
        </p:nvSpPr>
        <p:spPr>
          <a:xfrm>
            <a:off x="5951984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Arbetslöshet efter utbildningsnivå</a:t>
            </a:r>
            <a:endParaRPr lang="sv-SE" dirty="0"/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0040A978-A8A7-4FCE-A75F-5E18F0C25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21" y="1397000"/>
            <a:ext cx="5384800" cy="4665373"/>
          </a:xfrm>
          <a:prstGeom prst="rect">
            <a:avLst/>
          </a:prstGeo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EE4A9091-2918-4E5A-BAFE-0B447E965464}"/>
              </a:ext>
            </a:extLst>
          </p:cNvPr>
          <p:cNvSpPr txBox="1">
            <a:spLocks/>
          </p:cNvSpPr>
          <p:nvPr/>
        </p:nvSpPr>
        <p:spPr>
          <a:xfrm>
            <a:off x="5951986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A44294DA-B15E-4E8D-8BA5-F1D88C20A552}"/>
              </a:ext>
            </a:extLst>
          </p:cNvPr>
          <p:cNvSpPr txBox="1">
            <a:spLocks/>
          </p:cNvSpPr>
          <p:nvPr/>
        </p:nvSpPr>
        <p:spPr>
          <a:xfrm>
            <a:off x="5951282" y="6148173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SCB.</a:t>
            </a:r>
            <a:endParaRPr lang="sv-SE" dirty="0"/>
          </a:p>
        </p:txBody>
      </p:sp>
      <p:pic>
        <p:nvPicPr>
          <p:cNvPr id="12" name="Platshållare för innehåll 12">
            <a:extLst>
              <a:ext uri="{FF2B5EF4-FFF2-40B4-BE49-F238E27FC236}">
                <a16:creationId xmlns:a16="http://schemas.microsoft.com/office/drawing/2014/main" id="{D9211863-A1DB-4DAF-B4BF-30ACFF08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142851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4D572B-CABD-4055-96EC-F9F203FC0D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84124F-79D0-4F0A-B239-0AE7CD17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 av arbetskraften, säsongsrensade kvartalsvärden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D241E83-AE42-469A-9F41-7BB0AB4AB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61700B-D72E-4BD1-A3AB-BE67627D5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9586183D-6168-47E1-8DEA-2C7260244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7" y="1397000"/>
            <a:ext cx="5384800" cy="4665373"/>
          </a:xfrm>
          <a:prstGeom prst="rect">
            <a:avLst/>
          </a:prstGeo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7E06586C-4CFF-4A55-A2DA-F97DA6D1AE7A}"/>
              </a:ext>
            </a:extLst>
          </p:cNvPr>
          <p:cNvSpPr txBox="1">
            <a:spLocks/>
          </p:cNvSpPr>
          <p:nvPr/>
        </p:nvSpPr>
        <p:spPr>
          <a:xfrm>
            <a:off x="408874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Procentuell förändring respektive procentenheter, säsongsrensade kvartalsvärden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47E1EA2B-7FC2-46DA-B539-361FE99560D6}"/>
              </a:ext>
            </a:extLst>
          </p:cNvPr>
          <p:cNvSpPr txBox="1">
            <a:spLocks/>
          </p:cNvSpPr>
          <p:nvPr/>
        </p:nvSpPr>
        <p:spPr>
          <a:xfrm>
            <a:off x="415549" y="279504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Bidrag till sysselsättningstillväxten </a:t>
            </a:r>
            <a:endParaRPr lang="sv-SE" dirty="0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E266841C-9687-4493-A949-62BFD899BB68}"/>
              </a:ext>
            </a:extLst>
          </p:cNvPr>
          <p:cNvSpPr txBox="1">
            <a:spLocks/>
          </p:cNvSpPr>
          <p:nvPr/>
        </p:nvSpPr>
        <p:spPr>
          <a:xfrm>
            <a:off x="408874" y="6147072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088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C5699-E04E-4452-9E88-D381B2E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Framtunga avtal driver på lönetillväxten 2021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6DBA06-8FED-4A79-A82C-51C2C224D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B42A78-DBAE-4954-9747-3406501F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Timlön i hela ekonomin.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62282-562B-4697-926B-47A0A7F2BD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730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C9423-9074-46B3-BEAA-20AB53C3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7289B7-87E1-4635-B0AA-FA420AC4BF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9D08EA-F852-4A62-BA49-63FA4EEC37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9295F9-6886-4098-8416-F99FED768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17431F-5197-4A9A-B45A-C297821AF5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B86EBF-0DEC-4A0E-B6A2-71F15A9019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r>
              <a:rPr lang="sv-SE" dirty="0" err="1"/>
              <a:t>Anm</a:t>
            </a:r>
            <a:r>
              <a:rPr lang="sv-SE" dirty="0"/>
              <a:t>: Bidragen är approximativt beräknade.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DE91196-56BF-427F-8852-4730D2EE2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836712"/>
            <a:ext cx="5382000" cy="504056"/>
          </a:xfrm>
        </p:spPr>
        <p:txBody>
          <a:bodyPr/>
          <a:lstStyle/>
          <a:p>
            <a:r>
              <a:rPr lang="sv-SE" dirty="0"/>
              <a:t>Årlig procentuell förändring, kvartalsvärden</a:t>
            </a:r>
          </a:p>
          <a:p>
            <a:endParaRPr lang="sv-SE" dirty="0"/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1079FF80-4A65-4B1F-9DAC-144031BD5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F7CA70DE-7DDD-447A-B229-E6CF1E950A1E}"/>
              </a:ext>
            </a:extLst>
          </p:cNvPr>
          <p:cNvCxnSpPr>
            <a:cxnSpLocks/>
          </p:cNvCxnSpPr>
          <p:nvPr/>
        </p:nvCxnSpPr>
        <p:spPr>
          <a:xfrm flipH="1" flipV="1">
            <a:off x="4799856" y="3933056"/>
            <a:ext cx="21602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4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4CDF7B7C-0A32-4455-AC92-617FE13F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Risken för en lägre tillväxt i BNP dominerar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E6F46ECC-3B08-4B8B-9CB8-FB7714DB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001000" cy="477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 </a:t>
            </a:r>
            <a:r>
              <a:rPr lang="sv-SE" dirty="0"/>
              <a:t>Utvecklingen av covid-19-pandemin</a:t>
            </a:r>
          </a:p>
          <a:p>
            <a:pPr lvl="1"/>
            <a:r>
              <a:rPr lang="sv-SE" dirty="0"/>
              <a:t>Tuffare restriktioner som gör att efterfrågan blir lägre och att det uppstår problem med leveranskedjor</a:t>
            </a:r>
          </a:p>
          <a:p>
            <a:pPr marL="180979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 </a:t>
            </a:r>
            <a:r>
              <a:rPr lang="sv-SE" dirty="0"/>
              <a:t>Försämrade statsfinanser i omvärlden</a:t>
            </a:r>
          </a:p>
          <a:p>
            <a:pPr lvl="1"/>
            <a:r>
              <a:rPr lang="sv-SE" dirty="0"/>
              <a:t>Stödåtgärder kan behöva tas tillbaka för tidigt och då riskera att återhämtningen tar längre tid.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  <a:sym typeface="Symbol" panose="05050102010706020507" pitchFamily="18" charset="2"/>
              </a:rPr>
              <a:t> </a:t>
            </a:r>
            <a:r>
              <a:rPr lang="sv-SE" dirty="0"/>
              <a:t>Storbritannien lämnar övergångsperioden utan ett handelsavtal med EU</a:t>
            </a:r>
          </a:p>
          <a:p>
            <a:pPr marL="0" indent="0">
              <a:buNone/>
            </a:pPr>
            <a:endParaRPr lang="sv-SE" dirty="0"/>
          </a:p>
          <a:p>
            <a:pPr marL="177800" indent="-177800">
              <a:buNone/>
            </a:pPr>
            <a:r>
              <a:rPr lang="sv-SE" b="1" dirty="0">
                <a:solidFill>
                  <a:srgbClr val="00B050"/>
                </a:solidFill>
                <a:sym typeface="Symbol" panose="05050102010706020507" pitchFamily="18" charset="2"/>
              </a:rPr>
              <a:t> </a:t>
            </a:r>
            <a:r>
              <a:rPr lang="sv-SE" dirty="0"/>
              <a:t>Vaccinering gör att smittspridningen avtar snabbare och/eller att styrkan i återhämtningen underskattas</a:t>
            </a:r>
          </a:p>
        </p:txBody>
      </p:sp>
    </p:spTree>
    <p:extLst>
      <p:ext uri="{BB962C8B-B14F-4D97-AF65-F5344CB8AC3E}">
        <p14:creationId xmlns:p14="http://schemas.microsoft.com/office/powerpoint/2010/main" val="252510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CF4A9D-798E-4B6D-9F29-AC6A9DBD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1"/>
            <a:ext cx="9648372" cy="562072"/>
          </a:xfrm>
        </p:spPr>
        <p:txBody>
          <a:bodyPr/>
          <a:lstStyle/>
          <a:p>
            <a:r>
              <a:rPr lang="sv-SE" dirty="0"/>
              <a:t>Återhämtningen stannar av tillfälligt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44C0F-668B-43C8-877D-125CA236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441160" cy="4774083"/>
          </a:xfrm>
        </p:spPr>
        <p:txBody>
          <a:bodyPr/>
          <a:lstStyle/>
          <a:p>
            <a:r>
              <a:rPr lang="sv-SE" dirty="0"/>
              <a:t>Stark återhämtning det tredje kvartalet då smittspridningen bedarrade</a:t>
            </a:r>
          </a:p>
          <a:p>
            <a:endParaRPr lang="sv-SE" dirty="0"/>
          </a:p>
          <a:p>
            <a:r>
              <a:rPr lang="sv-SE" dirty="0"/>
              <a:t>Andra vågen av smittspridningen som sköljer över bland annat Sverige och övriga Europa innebär att återhämtningen bryts det fjärde kvartalet</a:t>
            </a:r>
          </a:p>
          <a:p>
            <a:endParaRPr lang="sv-SE" dirty="0"/>
          </a:p>
          <a:p>
            <a:r>
              <a:rPr lang="sv-SE" dirty="0"/>
              <a:t>Vaccineringskampanjer som inleds i Sverige och i många handelspartner gör att återhämtningen tar fart igen det andra kvartalet nästa år</a:t>
            </a:r>
          </a:p>
          <a:p>
            <a:endParaRPr lang="sv-SE" dirty="0"/>
          </a:p>
          <a:p>
            <a:r>
              <a:rPr lang="sv-SE" dirty="0"/>
              <a:t>Djupa lågkonjunkturen består även 2021 och arbetslösheten uppgår till i genomsnitt   9 procent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Starka statsfinanser gör att det fortfarande finns ett stort utrymme att stötta ekonomin om utvecklingen blir sämre än prognostiserat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615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procent </a:t>
            </a:r>
            <a:r>
              <a:rPr lang="sv-SE" sz="1400" b="0" dirty="0"/>
              <a:t>(</a:t>
            </a:r>
            <a:r>
              <a:rPr lang="sv-SE" sz="1400" b="0" i="1" dirty="0"/>
              <a:t>föregående prognos inom parentes</a:t>
            </a:r>
            <a:r>
              <a:rPr lang="sv-SE" sz="1400" b="0" dirty="0"/>
              <a:t>)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18" name="Platshållare för innehåll 17">
            <a:extLst>
              <a:ext uri="{FF2B5EF4-FFF2-40B4-BE49-F238E27FC236}">
                <a16:creationId xmlns:a16="http://schemas.microsoft.com/office/drawing/2014/main" id="{55395A33-EBEC-4FA6-ABC7-ED7D65A0A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026093"/>
              </p:ext>
            </p:extLst>
          </p:nvPr>
        </p:nvGraphicFramePr>
        <p:xfrm>
          <a:off x="336060" y="1484784"/>
          <a:ext cx="9538188" cy="44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117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791671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676894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734753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734753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2022</a:t>
                      </a:r>
                    </a:p>
                  </a:txBody>
                  <a:tcPr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Världens 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(2,9)</a:t>
                      </a:r>
                      <a:r>
                        <a:rPr lang="sv-SE" dirty="0"/>
                        <a:t>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-4,0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(-4,3)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4,6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(5,2)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1,3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-2,8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(-3,4)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3,2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(3,6)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6,8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(6,8)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8,5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(8,7)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9,0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(9,1)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1,7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(1,7)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0,5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1,1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(1,3)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i="0" dirty="0"/>
                        <a:t>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-0,25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(-0,25)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</a:t>
                      </a:r>
                      <a:r>
                        <a:rPr lang="sv-SE" dirty="0"/>
                        <a:t> </a:t>
                      </a:r>
                      <a:r>
                        <a:rPr lang="sv-SE" i="1" dirty="0"/>
                        <a:t>(0,0)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Strukturellt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0,3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(0,3)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-1,8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(-1,8)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-1,3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(-1,1)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Finansiellt sparande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0,4</a:t>
                      </a: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(0,4)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-3,4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(-3,6)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-2,8 </a:t>
                      </a:r>
                      <a:r>
                        <a:rPr lang="sv-SE" i="1" dirty="0">
                          <a:solidFill>
                            <a:schemeClr val="tx1"/>
                          </a:solidFill>
                        </a:rPr>
                        <a:t>(-2,6)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/>
                          </a:solidFill>
                        </a:rPr>
                        <a:t>-1,1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16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CF4A9D-798E-4B6D-9F29-AC6A9DBD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41"/>
            <a:ext cx="9648372" cy="562072"/>
          </a:xfrm>
        </p:spPr>
        <p:txBody>
          <a:bodyPr/>
          <a:lstStyle/>
          <a:p>
            <a:r>
              <a:rPr lang="sv-SE" dirty="0"/>
              <a:t>Återhämtningen stannar av tillfälligt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44C0F-668B-43C8-877D-125CA236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10441160" cy="4774083"/>
          </a:xfrm>
        </p:spPr>
        <p:txBody>
          <a:bodyPr/>
          <a:lstStyle/>
          <a:p>
            <a:r>
              <a:rPr lang="sv-SE" dirty="0"/>
              <a:t>Stark återhämtning det tredje kvartalet då smittspridningen bedarrade</a:t>
            </a:r>
          </a:p>
          <a:p>
            <a:endParaRPr lang="sv-SE" dirty="0"/>
          </a:p>
          <a:p>
            <a:r>
              <a:rPr lang="sv-SE" dirty="0"/>
              <a:t>Andra vågen av smittspridningen som sköljer över bland annat Sverige och övriga Europa innebär att återhämtningen bryts det fjärde kvartalet</a:t>
            </a:r>
          </a:p>
          <a:p>
            <a:endParaRPr lang="sv-SE" dirty="0"/>
          </a:p>
          <a:p>
            <a:r>
              <a:rPr lang="sv-SE" dirty="0"/>
              <a:t>Vaccineringskampanjer som inleds i Sverige och i många handelspartner gör att återhämtningen tar fart igen det andra kvartalet nästa år</a:t>
            </a:r>
          </a:p>
          <a:p>
            <a:endParaRPr lang="sv-SE" dirty="0"/>
          </a:p>
          <a:p>
            <a:r>
              <a:rPr lang="sv-SE" dirty="0"/>
              <a:t>Djupa lågkonjunkturen består även 2021 och arbetslösheten uppgår till i genomsnitt   9 procent nästa 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Starka statsfinanser gör att det fortfarande finns ett stort utrymme att stötta ekonomin om utvecklingen blir sämre än prognostiserat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07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B1BB15-A15A-494B-A14D-3D375B5E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Återhämtningen bryts det fjärde kvartalet 2020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C71B86-EB4A-4CC2-844B-E016C8060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1" y="980728"/>
            <a:ext cx="8658000" cy="504000"/>
          </a:xfrm>
        </p:spPr>
        <p:txBody>
          <a:bodyPr/>
          <a:lstStyle/>
          <a:p>
            <a:r>
              <a:rPr lang="sv-SE" dirty="0"/>
              <a:t>Barometerindikatorn och BNP.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B02486-D491-430E-9351-3D488E46D5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0" name="Platshållare för innehåll 6">
            <a:extLst>
              <a:ext uri="{FF2B5EF4-FFF2-40B4-BE49-F238E27FC236}">
                <a16:creationId xmlns:a16="http://schemas.microsoft.com/office/drawing/2014/main" id="{3A034538-C37C-41B5-960F-79A1D92F3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27316"/>
            <a:ext cx="8658225" cy="4663767"/>
          </a:xfrm>
        </p:spPr>
      </p:pic>
    </p:spTree>
    <p:extLst>
      <p:ext uri="{BB962C8B-B14F-4D97-AF65-F5344CB8AC3E}">
        <p14:creationId xmlns:p14="http://schemas.microsoft.com/office/powerpoint/2010/main" val="37067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F939384-4A9B-4995-8C2E-BDFA6036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41"/>
            <a:ext cx="8658000" cy="634080"/>
          </a:xfrm>
        </p:spPr>
        <p:txBody>
          <a:bodyPr/>
          <a:lstStyle/>
          <a:p>
            <a:r>
              <a:rPr lang="sv-SE" dirty="0"/>
              <a:t>Grundläggande antaganden för prognosen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B7C2DB7-A2B8-47D5-9342-4D6F8B22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08721"/>
            <a:ext cx="9073008" cy="5184579"/>
          </a:xfrm>
        </p:spPr>
        <p:txBody>
          <a:bodyPr/>
          <a:lstStyle/>
          <a:p>
            <a:r>
              <a:rPr lang="sv-SE" dirty="0"/>
              <a:t>Godkända vaccin mot covid-19 kommer finnas tillgängliga i Sverige och viktigaste handelspartners det första kvartalet 2021.</a:t>
            </a:r>
          </a:p>
          <a:p>
            <a:endParaRPr lang="sv-SE" dirty="0"/>
          </a:p>
          <a:p>
            <a:r>
              <a:rPr lang="sv-SE" dirty="0"/>
              <a:t>Covid-19-pandemin fortsätter i oförminskad styrka  de närmaste månaderna. Smittspridningen avtar senare under 2021 delvis </a:t>
            </a:r>
            <a:r>
              <a:rPr lang="sv-SE" dirty="0" err="1"/>
              <a:t>pga</a:t>
            </a:r>
            <a:r>
              <a:rPr lang="sv-SE" dirty="0"/>
              <a:t> vaccineringar av en stor del av befolkningen i många länder.</a:t>
            </a:r>
          </a:p>
          <a:p>
            <a:endParaRPr lang="sv-SE" dirty="0"/>
          </a:p>
          <a:p>
            <a:r>
              <a:rPr lang="sv-SE" dirty="0"/>
              <a:t>Restriktionerna är inte fullt lika restriktiva som i våras. Industrin kommer därför inte att drabbas av stora problem med leveranskedjor.</a:t>
            </a:r>
          </a:p>
          <a:p>
            <a:endParaRPr lang="sv-SE" dirty="0"/>
          </a:p>
          <a:p>
            <a:r>
              <a:rPr lang="sv-SE" dirty="0"/>
              <a:t>Nuvarande restriktioner i Sverige ligger kvar under inledningen av 2021.</a:t>
            </a:r>
          </a:p>
          <a:p>
            <a:endParaRPr lang="sv-SE" dirty="0"/>
          </a:p>
          <a:p>
            <a:r>
              <a:rPr lang="sv-SE" dirty="0"/>
              <a:t>Förskolor och grundskolor kommer att bedriva sin verksamhet på plats.</a:t>
            </a:r>
          </a:p>
          <a:p>
            <a:endParaRPr lang="sv-SE" dirty="0"/>
          </a:p>
          <a:p>
            <a:r>
              <a:rPr lang="sv-SE" dirty="0"/>
              <a:t>Storbritannien och EU antas komma överens och en ”hård” </a:t>
            </a:r>
            <a:r>
              <a:rPr lang="sv-SE" dirty="0" err="1"/>
              <a:t>brexit</a:t>
            </a:r>
            <a:r>
              <a:rPr lang="sv-SE" dirty="0"/>
              <a:t> undviks.</a:t>
            </a:r>
          </a:p>
        </p:txBody>
      </p:sp>
    </p:spTree>
    <p:extLst>
      <p:ext uri="{BB962C8B-B14F-4D97-AF65-F5344CB8AC3E}">
        <p14:creationId xmlns:p14="http://schemas.microsoft.com/office/powerpoint/2010/main" val="322514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88E85-A4F3-43ED-B1F6-B77E204E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3889C1-C814-4B75-BA7A-D25B43285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Försäljning i löpande priser, 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DC89D2-06D9-42BF-BC41-3CF792DA83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CA27A8-96D0-4281-81C6-9FAAE5FFA4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C6FEE4-38CF-4FFC-98B2-7BA60D43F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Industriproduktion i valda länder och regioner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B47298-2A23-4F7A-8F44-89DD043CB4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  <p:pic>
        <p:nvPicPr>
          <p:cNvPr id="12" name="Platshållare för innehåll 12">
            <a:extLst>
              <a:ext uri="{FF2B5EF4-FFF2-40B4-BE49-F238E27FC236}">
                <a16:creationId xmlns:a16="http://schemas.microsoft.com/office/drawing/2014/main" id="{CE3CCC73-E7BB-40EB-9780-236DD7331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  <a:prstGeom prst="rect">
            <a:avLst/>
          </a:prstGeom>
        </p:spPr>
      </p:pic>
      <p:pic>
        <p:nvPicPr>
          <p:cNvPr id="15" name="Platshållare för innehåll 10">
            <a:extLst>
              <a:ext uri="{FF2B5EF4-FFF2-40B4-BE49-F238E27FC236}">
                <a16:creationId xmlns:a16="http://schemas.microsoft.com/office/drawing/2014/main" id="{077F5EB3-F4E4-47AA-9D1D-5C6759CF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306708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A0D6E-C39F-4391-A9F0-9882CE5D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31098"/>
            <a:ext cx="5382000" cy="504000"/>
          </a:xfrm>
        </p:spPr>
        <p:txBody>
          <a:bodyPr/>
          <a:lstStyle/>
          <a:p>
            <a:r>
              <a:rPr lang="sv-SE" dirty="0"/>
              <a:t>Konsoliderad bruttoskuld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A874CB-64CD-450C-967E-EEBEE1917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</a:t>
            </a:r>
          </a:p>
          <a:p>
            <a:endParaRPr lang="sv-SE" dirty="0"/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B1FD168B-03DF-4A56-A513-51A9C2635C85}"/>
              </a:ext>
            </a:extLst>
          </p:cNvPr>
          <p:cNvSpPr txBox="1">
            <a:spLocks/>
          </p:cNvSpPr>
          <p:nvPr/>
        </p:nvSpPr>
        <p:spPr>
          <a:xfrm>
            <a:off x="6032376" y="859803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Index 2006-12-29=100, dagsvärden, 5-dagars glidande medelvärde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7">
            <a:extLst>
              <a:ext uri="{FF2B5EF4-FFF2-40B4-BE49-F238E27FC236}">
                <a16:creationId xmlns:a16="http://schemas.microsoft.com/office/drawing/2014/main" id="{D56344DD-BF87-473C-985F-4C5AA83A9AA8}"/>
              </a:ext>
            </a:extLst>
          </p:cNvPr>
          <p:cNvSpPr txBox="1">
            <a:spLocks/>
          </p:cNvSpPr>
          <p:nvPr/>
        </p:nvSpPr>
        <p:spPr>
          <a:xfrm>
            <a:off x="6039051" y="302595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rgbClr val="4D4D4D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Börsutveckling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B21671D0-A8E0-4301-A5E0-35FE156C368A}"/>
              </a:ext>
            </a:extLst>
          </p:cNvPr>
          <p:cNvSpPr txBox="1">
            <a:spLocks/>
          </p:cNvSpPr>
          <p:nvPr/>
        </p:nvSpPr>
        <p:spPr>
          <a:xfrm>
            <a:off x="6032376" y="6170163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Standard &amp; Poor’s, STOXX och Macrobond.</a:t>
            </a:r>
          </a:p>
        </p:txBody>
      </p:sp>
      <p:pic>
        <p:nvPicPr>
          <p:cNvPr id="17" name="Platshållare för innehåll 12">
            <a:extLst>
              <a:ext uri="{FF2B5EF4-FFF2-40B4-BE49-F238E27FC236}">
                <a16:creationId xmlns:a16="http://schemas.microsoft.com/office/drawing/2014/main" id="{006EB3B8-2114-4C7F-ADD0-1E06AA954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4" y="1145234"/>
            <a:ext cx="5384800" cy="4665373"/>
          </a:xfrm>
          <a:prstGeom prst="rect">
            <a:avLst/>
          </a:prstGeom>
        </p:spPr>
      </p:pic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B4DF7CE2-B35C-444B-AD5E-7D4E5657C611}"/>
              </a:ext>
            </a:extLst>
          </p:cNvPr>
          <p:cNvSpPr txBox="1">
            <a:spLocks/>
          </p:cNvSpPr>
          <p:nvPr/>
        </p:nvSpPr>
        <p:spPr>
          <a:xfrm>
            <a:off x="479376" y="6170163"/>
            <a:ext cx="53848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Källor</a:t>
            </a:r>
            <a:r>
              <a:rPr lang="en-US" dirty="0"/>
              <a:t>: Eurostat </a:t>
            </a:r>
            <a:r>
              <a:rPr lang="en-US" dirty="0" err="1"/>
              <a:t>och</a:t>
            </a:r>
            <a:r>
              <a:rPr lang="en-US" dirty="0"/>
              <a:t> Federal Reserve Bank of St. Louis.</a:t>
            </a:r>
            <a:endParaRPr lang="sv-SE" dirty="0"/>
          </a:p>
        </p:txBody>
      </p:sp>
      <p:pic>
        <p:nvPicPr>
          <p:cNvPr id="22" name="Platshållare för innehåll 10">
            <a:extLst>
              <a:ext uri="{FF2B5EF4-FFF2-40B4-BE49-F238E27FC236}">
                <a16:creationId xmlns:a16="http://schemas.microsoft.com/office/drawing/2014/main" id="{631B1984-CE57-4781-B16D-A77885C18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</p:spTree>
    <p:extLst>
      <p:ext uri="{BB962C8B-B14F-4D97-AF65-F5344CB8AC3E}">
        <p14:creationId xmlns:p14="http://schemas.microsoft.com/office/powerpoint/2010/main" val="70920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770A92-14E8-4079-A13C-B817F7721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368" y="907825"/>
            <a:ext cx="5382000" cy="504056"/>
          </a:xfrm>
        </p:spPr>
        <p:txBody>
          <a:bodyPr/>
          <a:lstStyle/>
          <a:p>
            <a:r>
              <a:rPr lang="sv-SE" dirty="0"/>
              <a:t>Standardiserade avvikelser från medelvärde,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82CFC8-2F97-458A-87E4-3ACD2A2F1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4043" y="201627"/>
            <a:ext cx="5382000" cy="504000"/>
          </a:xfrm>
        </p:spPr>
        <p:txBody>
          <a:bodyPr/>
          <a:lstStyle/>
          <a:p>
            <a:r>
              <a:rPr lang="sv-SE" dirty="0"/>
              <a:t>Konsumentförtroende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C00D0F-2BC6-4ECD-BE9B-D17079B819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368" y="6069195"/>
            <a:ext cx="5382000" cy="594296"/>
          </a:xfrm>
        </p:spPr>
        <p:txBody>
          <a:bodyPr/>
          <a:lstStyle/>
          <a:p>
            <a:r>
              <a:rPr lang="en-US"/>
              <a:t>Källor: Conference Board, Eurostat och Macrobond.</a:t>
            </a:r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02285DCB-A349-4E98-B7E8-D543378E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84" y="253734"/>
            <a:ext cx="5382000" cy="504000"/>
          </a:xfrm>
        </p:spPr>
        <p:txBody>
          <a:bodyPr/>
          <a:lstStyle/>
          <a:p>
            <a:r>
              <a:rPr lang="sv-SE" dirty="0"/>
              <a:t>Inköpschefsindex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19929839-59F6-4F13-AD65-21B2417E2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2688" y="757734"/>
            <a:ext cx="5382000" cy="504056"/>
          </a:xfrm>
        </p:spPr>
        <p:txBody>
          <a:bodyPr/>
          <a:lstStyle/>
          <a:p>
            <a:r>
              <a:rPr lang="sv-SE" dirty="0"/>
              <a:t>Index, månadsvärden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4691CB41-2D45-421D-AF6F-1767322B43E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51984" y="6069195"/>
            <a:ext cx="5382000" cy="594000"/>
          </a:xfrm>
        </p:spPr>
        <p:txBody>
          <a:bodyPr/>
          <a:lstStyle/>
          <a:p>
            <a:r>
              <a:rPr lang="sv-SE" dirty="0"/>
              <a:t>Källa: IHS </a:t>
            </a:r>
            <a:r>
              <a:rPr lang="sv-SE" dirty="0" err="1"/>
              <a:t>Markit</a:t>
            </a:r>
            <a:r>
              <a:rPr lang="sv-SE" dirty="0"/>
              <a:t>.</a:t>
            </a:r>
          </a:p>
        </p:txBody>
      </p:sp>
      <p:pic>
        <p:nvPicPr>
          <p:cNvPr id="10" name="Platshållare för innehåll 12">
            <a:extLst>
              <a:ext uri="{FF2B5EF4-FFF2-40B4-BE49-F238E27FC236}">
                <a16:creationId xmlns:a16="http://schemas.microsoft.com/office/drawing/2014/main" id="{54C420A6-E514-420F-91BB-37D5B4EF9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0"/>
            <a:ext cx="5384800" cy="4665373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72E9DF-CEA7-4206-A610-35AE8117D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1397000"/>
            <a:ext cx="5384800" cy="4665373"/>
          </a:xfrm>
        </p:spPr>
      </p:pic>
      <p:sp>
        <p:nvSpPr>
          <p:cNvPr id="2" name="Romb 1">
            <a:extLst>
              <a:ext uri="{FF2B5EF4-FFF2-40B4-BE49-F238E27FC236}">
                <a16:creationId xmlns:a16="http://schemas.microsoft.com/office/drawing/2014/main" id="{E3113131-C667-4642-8DBA-1F6A5968C050}"/>
              </a:ext>
            </a:extLst>
          </p:cNvPr>
          <p:cNvSpPr/>
          <p:nvPr/>
        </p:nvSpPr>
        <p:spPr>
          <a:xfrm>
            <a:off x="10560496" y="2276872"/>
            <a:ext cx="45719" cy="7200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mb 11">
            <a:extLst>
              <a:ext uri="{FF2B5EF4-FFF2-40B4-BE49-F238E27FC236}">
                <a16:creationId xmlns:a16="http://schemas.microsoft.com/office/drawing/2014/main" id="{5D42CFA3-1F16-4DED-A4AD-1055BA003B67}"/>
              </a:ext>
            </a:extLst>
          </p:cNvPr>
          <p:cNvSpPr/>
          <p:nvPr/>
        </p:nvSpPr>
        <p:spPr>
          <a:xfrm>
            <a:off x="10544757" y="1802281"/>
            <a:ext cx="45719" cy="7200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34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B220A-788D-4FFC-BD77-040A0056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b="1" spc="50" dirty="0">
                <a:effectLst/>
                <a:latin typeface="Verdana" panose="020B0604030504040204" pitchFamily="34" charset="0"/>
              </a:rPr>
              <a:t>Återhämtningen i omvärlden saktar in</a:t>
            </a:r>
            <a:br>
              <a:rPr lang="sv-SE" sz="1800" b="1" cap="all" spc="50" dirty="0">
                <a:effectLst/>
                <a:latin typeface="Verdana" panose="020B0604030504040204" pitchFamily="34" charset="0"/>
              </a:rPr>
            </a:br>
            <a:endParaRPr lang="sv-SE" dirty="0"/>
          </a:p>
        </p:txBody>
      </p:sp>
      <p:graphicFrame>
        <p:nvGraphicFramePr>
          <p:cNvPr id="10" name="Platshållare för innehåll 17">
            <a:extLst>
              <a:ext uri="{FF2B5EF4-FFF2-40B4-BE49-F238E27FC236}">
                <a16:creationId xmlns:a16="http://schemas.microsoft.com/office/drawing/2014/main" id="{3D9290C2-0C03-48D8-A681-75A896BFC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095271"/>
              </p:ext>
            </p:extLst>
          </p:nvPr>
        </p:nvGraphicFramePr>
        <p:xfrm>
          <a:off x="336061" y="1628800"/>
          <a:ext cx="9792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95271871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64514826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16541714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2019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2020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2021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2022</a:t>
                      </a:r>
                    </a:p>
                  </a:txBody>
                  <a:tcPr marL="99963" marR="99963" anchor="ctr">
                    <a:solidFill>
                      <a:srgbClr val="007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 i världen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2,9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-4,0 </a:t>
                      </a:r>
                      <a:r>
                        <a:rPr lang="sv-SE" sz="1600" b="0" i="1" dirty="0"/>
                        <a:t>(4,3)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4,6 </a:t>
                      </a:r>
                      <a:r>
                        <a:rPr lang="sv-SE" sz="1600" b="0" i="1" dirty="0"/>
                        <a:t>(5,2)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3,9</a:t>
                      </a:r>
                      <a:endParaRPr lang="sv-SE" sz="1600" b="0" i="0" dirty="0"/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BNP i USA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2,3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-3,6 </a:t>
                      </a:r>
                      <a:r>
                        <a:rPr lang="sv-SE" sz="1600" b="0" i="1" dirty="0"/>
                        <a:t>(-3,9)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3,6</a:t>
                      </a:r>
                      <a:r>
                        <a:rPr lang="sv-SE" b="0" dirty="0"/>
                        <a:t> </a:t>
                      </a:r>
                      <a:r>
                        <a:rPr lang="sv-SE" sz="1600" b="0" i="1" dirty="0"/>
                        <a:t>(4,2)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3,4</a:t>
                      </a:r>
                      <a:endParaRPr lang="sv-SE" sz="1600" b="0" i="0" dirty="0"/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BNP i euroområdet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1,2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-7,2 </a:t>
                      </a:r>
                      <a:r>
                        <a:rPr lang="sv-SE" sz="1600" b="0" i="1" dirty="0"/>
                        <a:t>(-7,9)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4,2 </a:t>
                      </a:r>
                      <a:r>
                        <a:rPr lang="sv-SE" sz="1600" b="0" i="1" dirty="0"/>
                        <a:t>(5,2)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4,0</a:t>
                      </a:r>
                      <a:endParaRPr lang="sv-SE" sz="1600" b="0" i="0" dirty="0"/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sv-SE" dirty="0"/>
                        <a:t>Svensk exportmarknad</a:t>
                      </a:r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2,8</a:t>
                      </a:r>
                      <a:endParaRPr lang="sv-SE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-10,1 </a:t>
                      </a:r>
                      <a:r>
                        <a:rPr lang="sv-SE" sz="1600" b="0" i="1" dirty="0"/>
                        <a:t>(-10,0)</a:t>
                      </a:r>
                      <a:endParaRPr lang="sv-SE" b="0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/>
                        <a:t>5,5 </a:t>
                      </a:r>
                      <a:r>
                        <a:rPr lang="sv-SE" sz="1600" b="0" i="1" dirty="0"/>
                        <a:t>(7,2)</a:t>
                      </a:r>
                      <a:endParaRPr lang="sv-SE" b="1" i="1" dirty="0"/>
                    </a:p>
                  </a:txBody>
                  <a:tcPr marL="99963" marR="999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b="1" i="0" dirty="0"/>
                        <a:t>5,4</a:t>
                      </a:r>
                      <a:endParaRPr lang="sv-SE" sz="1600" b="0" i="0" dirty="0"/>
                    </a:p>
                  </a:txBody>
                  <a:tcPr marL="99963" marR="99963" anchor="ctr"/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</a:tbl>
          </a:graphicData>
        </a:graphic>
      </p:graphicFrame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9BAE3892-0963-4DCE-B577-A991761011C1}"/>
              </a:ext>
            </a:extLst>
          </p:cNvPr>
          <p:cNvSpPr txBox="1">
            <a:spLocks/>
          </p:cNvSpPr>
          <p:nvPr/>
        </p:nvSpPr>
        <p:spPr>
          <a:xfrm>
            <a:off x="335574" y="1046352"/>
            <a:ext cx="8658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Årlig procentuell förändring, kalenderkorrigerad (</a:t>
            </a:r>
            <a:r>
              <a:rPr lang="sv-SE" i="1" dirty="0"/>
              <a:t>föregående prognos inom parentes)</a:t>
            </a:r>
          </a:p>
        </p:txBody>
      </p:sp>
    </p:spTree>
    <p:extLst>
      <p:ext uri="{BB962C8B-B14F-4D97-AF65-F5344CB8AC3E}">
        <p14:creationId xmlns:p14="http://schemas.microsoft.com/office/powerpoint/2010/main" val="59063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79921C-9087-4F87-AA02-CA067A69C6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1397000"/>
            <a:ext cx="5384800" cy="466537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56C913-E468-4579-8EE2-632EB04AE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Diffusionsindex respektive nettotal, säsongsrensade månadsvärden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632F5B-C5D9-47B6-84E1-1694639F5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Exportorderingång i industrin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CD23BA-CE43-4F03-A306-B929EA437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Swedbank SILF,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6EAEE602-EAE9-417D-8B42-F2E95AA0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5382000" cy="504000"/>
          </a:xfrm>
        </p:spPr>
        <p:txBody>
          <a:bodyPr/>
          <a:lstStyle/>
          <a:p>
            <a:r>
              <a:rPr lang="sv-SE" dirty="0"/>
              <a:t>Omsättning jämfört med normalläge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C96BC092-004E-4FCE-A63A-FBCC4D5B3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97000"/>
            <a:ext cx="5384800" cy="4665373"/>
          </a:xfr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9A8441F1-826C-49CA-83D3-A0A68297C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836712"/>
            <a:ext cx="5382000" cy="504056"/>
          </a:xfrm>
        </p:spPr>
        <p:txBody>
          <a:bodyPr/>
          <a:lstStyle/>
          <a:p>
            <a:r>
              <a:rPr lang="sv-SE" dirty="0"/>
              <a:t>Extraundersökning. Procent</a:t>
            </a:r>
          </a:p>
          <a:p>
            <a:endParaRPr lang="sv-SE" dirty="0"/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A511039D-C79C-4AA2-A7E1-A3228A3644D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60" y="6148173"/>
            <a:ext cx="5382000" cy="594000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8737271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2174</TotalTime>
  <Words>1134</Words>
  <Application>Microsoft Office PowerPoint</Application>
  <PresentationFormat>Bredbild</PresentationFormat>
  <Paragraphs>236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KONJUNKTURINSTITUTET</vt:lpstr>
      <vt:lpstr>Återhämtningen stannar av tillfälligt</vt:lpstr>
      <vt:lpstr>Återhämtningen bryts det fjärde kvartalet 2020</vt:lpstr>
      <vt:lpstr>Grundläggande antaganden för prognosen</vt:lpstr>
      <vt:lpstr>Detaljhandeln i valda länder och regioner</vt:lpstr>
      <vt:lpstr>Konsoliderad bruttoskuld  </vt:lpstr>
      <vt:lpstr>Inköpschefsindex</vt:lpstr>
      <vt:lpstr>Återhämtningen i omvärlden saktar in </vt:lpstr>
      <vt:lpstr>Omsättning jämfört med normalläge</vt:lpstr>
      <vt:lpstr>Stora svängningar i hushållens konsumtion</vt:lpstr>
      <vt:lpstr>Hushållens totala konsumtion och olika komponenter</vt:lpstr>
      <vt:lpstr>Finanspolitiken stöttar ekonomin</vt:lpstr>
      <vt:lpstr>Exporten och hushållens konsumtion driver återhämtningen</vt:lpstr>
      <vt:lpstr>Sysselsättningen har fallit främst i hotell- och restaurangbranschen </vt:lpstr>
      <vt:lpstr>Arbetslöshet för olika åldersgrupper </vt:lpstr>
      <vt:lpstr>PowerPoint-presentation</vt:lpstr>
      <vt:lpstr>Framtunga avtal driver på lönetillväxten 2021</vt:lpstr>
      <vt:lpstr>Konsumentpriser</vt:lpstr>
      <vt:lpstr>Risken för en lägre tillväxt i BNP dominerar</vt:lpstr>
      <vt:lpstr>Prognosen i sammandrag</vt:lpstr>
      <vt:lpstr>Återhämtningen stannar av tillfälligt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Rosmarie Andersson</dc:creator>
  <cp:lastModifiedBy>Rosmarie Andersson</cp:lastModifiedBy>
  <cp:revision>140</cp:revision>
  <cp:lastPrinted>2020-12-16T11:30:23Z</cp:lastPrinted>
  <dcterms:created xsi:type="dcterms:W3CDTF">2020-09-26T12:11:52Z</dcterms:created>
  <dcterms:modified xsi:type="dcterms:W3CDTF">2020-12-16T15:21:30Z</dcterms:modified>
</cp:coreProperties>
</file>