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C1DD94-4C3E-4BCB-BD67-951B06C4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8C5D61E-27AE-4F71-9EBB-A8F4F0394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18D792-0EC5-4050-891A-81B61BF59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9A47F6-3EF3-4C38-9E47-3F5A5644AA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3733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5480E-A0B3-4775-883E-0B07F603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07EB5F9-5EE8-4C56-8F76-618A8E7E5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27DDA3-CDDC-4F2F-B84C-D9A6439C75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BA5DB8-5F8E-40C8-86BA-2378F478E1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897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272D0D-1C2B-4009-9888-56C96853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D84924-AF74-4E1A-92DD-88FADE127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71964E-5DE1-44EE-81A0-9A9650A88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12FF14-037A-4B0E-8CE6-D64809683E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4857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84AB1-8689-44B6-947C-0CB98103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C1D4D10-3225-4915-B84E-1CA6FA8C5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CC45CE-FE3A-461F-B198-5E81D9E7D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3BC045-B965-4B75-A330-BBA9016301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614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70F35A-2276-4EE5-A18A-322C55DE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0BDE613-1C61-413A-8538-7A85541A5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CB116A-B8CD-4BFE-83B2-89B86E566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säsongsrensade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562D01-B626-404E-9675-F5C332AEBE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380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4D1A7B-462C-4F46-9176-67B724F2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Produktionsvolym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9C5F8D-ECDD-4A6F-9563-FB7D451DE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94E8F0-48D0-48CF-B891-C03113375B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C415D3-27AC-47A0-8567-F92F72E929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576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CB834-BBDD-476B-9A51-9A093578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 för husbyggande och anläggningsverksamhet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BBDE549-90C3-4095-B7E3-AFDE0D506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BB901C-049F-4E21-AA38-1BEEFD1EE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13406A-3D50-4647-8EE5-3C9EF9B004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835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7D178-B016-4375-9A60-E1A28580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Utsikterna på byggmarknaden på ett års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DF7CC71-EE2C-4FE8-A5E3-C062E3FFF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7B0ED3-137D-4A5A-BEDB-24FAB5054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0A01B9-1140-4232-8A91-51E8664AB8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945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7AC77A-11BC-4486-8A72-6DD24269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 och 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E258DAC-3C0E-48DA-9209-3E49A53DB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1EA423-A6C4-4711-83AE-4DB2EC48C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2001=100,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0B4EED-81AE-41C6-BABB-12EF49EAC0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689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C7B575-46CC-408F-824F-3B284554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B4007A-828F-4D82-B99E-6AFA4CF88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6C2F91-B911-46D6-9F4D-EE77859FE3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79408F-D656-4071-A391-D08328B70D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659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89DF63-4094-4A6D-88D3-B8FA5F3E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Sysselsättningsgrad,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770452-6072-4B23-AF29-0E519D10C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F64542-128E-465F-B59E-80A5D67D5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3F19DE-6885-4A4D-9E82-BDA0612859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391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346F73-BD7C-4737-8AC2-9BD0512A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42CD004-81F1-46F7-B2F1-991B3CE30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EA4903-1498-4A4B-83A4-F02E20CA4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F8296F-B8FD-47F1-99A5-D05FABC0EE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257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D3778E-6E0D-4593-93D9-E9A3245F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Varsel om uppsägning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D56A59E-4EE7-415B-B17A-A0A046A2E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83CE61-CF47-48CE-885C-5AE70F557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5973CF-E0C0-407B-8DBF-242FB4804D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74948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FFC40-57E2-4982-B10E-DA23DD21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E18CAD-0335-43A2-B53E-829E4DB27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904928-9DB2-4F80-ADD6-5E870138B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30072A-8504-464C-AA84-BBBE2FFE59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6960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510D0-788A-408B-9A90-AD9B5D0B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Medelarbetstid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04766E2-E946-4D23-8DC6-834877128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F3CC9C-A450-45FF-826B-4D8A7A6A8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Timmar per vecka,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E73EDF-7C3D-4629-BE75-9BA5FB9A84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8085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C39D8E-995E-4277-B059-436A9429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Inskrivna arbetslösa vid Arbetsförmedlingen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409CBD9-6F85-4CA7-BC42-D9BB48A67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B50300-C8BD-4F36-A96F-26A4B52A6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respektive 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DB7D3F-4D69-4C95-9267-50862131A9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73168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7838FB-0C70-4C96-BE1E-345D49D4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4555D55-5848-4425-A333-224DEF355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BF189F-906F-422A-BBE6-B7673E70D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timmar,</a:t>
            </a:r>
            <a:br>
              <a:rPr lang="sv-SE"/>
            </a:br>
            <a:r>
              <a:rPr lang="sv-SE"/>
              <a:t>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83F638-C666-4C15-80E4-E7B5CB65A5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406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B91133-D6E3-4AE0-8ADB-C325920A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39A052-195B-4CAB-8ABA-68CCE9402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32EC0E-DD9E-41DB-A011-65F068FA2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DEBB08-BAF8-4163-B0BC-32D4C77EE7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91334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A2A4A7-E1F8-44EC-8754-B87819FA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7C5F7D-C8CD-42CF-A0F0-EC1389DB0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procent av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2FF052-165B-4E3E-A028-CE04E0AA63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20C07B65-4A9F-432E-92A7-DE70D8A2B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653351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237016-1516-419B-8054-E8FA7EFA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A514D5-0FDC-43B8-BDED-FF847F00D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2E4FD4-6727-4117-AC18-26856BBF7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09D96B-8871-4DB1-A359-0ABB0C9C68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67984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0F3B-08EB-456D-814D-3C2CC0B4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2215E33-F046-4579-9F29-67C5CD6FD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30AF8F-56D7-4133-A8B6-8AD1B48301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24742F-549C-4BE9-B06E-597894F5A9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9080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283576-10EF-45A2-9099-B10B6723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1A4698-20EC-455C-A3FF-CC6EC1D32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C0A53E-60F4-45FB-B71D-A14996122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FC3CEC-3564-4079-A354-6B3B0328C0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339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E12352-73DC-4CA3-A81D-DBF78652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Exportorderingång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6FE737A-2644-4EA7-A382-871008099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056196-16EE-4BED-93E3-B30DF9283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 respektive index 2005=100, fasta priser,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5542D1-8331-43E3-84E9-0E11DC695E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9111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F65BE-FCF0-48A3-B443-6CBA01E7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E3BCC6-12AA-4F4C-ABED-3463DFE67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31302D-5233-40C3-A982-6870709BF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6CC2E7-0BDE-4047-B2A9-6D9A7EC4D0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6608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8A85A5-7945-4D5E-B9B5-F8D0717F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C53A6B8-0198-4F4F-B9B0-7EB5BF605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881719-E55D-4D7D-88EA-5165F1746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4838A1-336B-40D9-A3B3-824DDC6EC5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2727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525423-2593-45F2-9A5B-37CBC302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Fraktpriser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67D17C7-1543-4203-A83E-2E0B43BC6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CB5E2A-D0E8-4DFC-AA85-CE888FC6D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Dollar per 40-fotscontainer, veckovärden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52AF56-F167-432B-A966-C6184647F6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Drewry.</a:t>
            </a:r>
          </a:p>
        </p:txBody>
      </p:sp>
    </p:spTree>
    <p:extLst>
      <p:ext uri="{BB962C8B-B14F-4D97-AF65-F5344CB8AC3E}">
        <p14:creationId xmlns:p14="http://schemas.microsoft.com/office/powerpoint/2010/main" val="766402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8F2234-CD74-4D6E-8D8F-975B56B9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Varu- och tjänsteprisinflation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B4481B3-FF75-44C6-909A-2494E7BD7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46AD0A-388C-4078-A992-B5AF5048E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C32866-D760-4CCC-9C3A-31E82C5066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5199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EE7068-99BF-457A-AA74-A7DBA39A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Tjänstepriser och uppdragsvolymen i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14F606-58E6-418F-88B3-0DD1D2D62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AF3B25-3D25-45B8-848B-54AEE15B6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respektive nettotal,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F6F50C-2180-4178-A4B5-62D8BC41D1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1972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5404A-4624-4D16-965A-455794B8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564355-2E85-496D-8AEF-FA2928A99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E9B910-9274-4DE3-ADC4-5AD9B57B7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15803D-4D6D-42F2-913F-F6B3B9238C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6242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1403FE-80C7-452D-ABAC-96F9189A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D33493-DCCC-47BC-A9A1-89A2123F8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9A8D25-BF92-44D1-9286-1BA864185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29AA02-A3E3-46AE-B8CD-D04421B218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270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F2AE1F-DF6B-4B06-AB53-358EA6C2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Världsmarknad och svensk export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7C26D0-F455-42EA-B7E8-8B8D77B0D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F7CA3E-43AF-408F-81DB-69C25E21B7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A5628B2-B49C-4469-AFE1-96698AC45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22304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29B667-5F81-44AA-AF51-2872B3BF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AA2CE0B-E890-4FCD-A380-D7002CFCB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F52A18-B982-4FC1-AACC-D67695E3B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4CAB65-1D27-4C99-B850-7B17C8F7DA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020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4F65E-AAF2-407D-85E0-9C091769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0E77A4-0130-4207-AD46-0DD4A906A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CFEA2E-FB3C-4738-8162-669DD326D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BE20E5-4DBE-4188-B225-36A958567F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141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C084C-7653-49D5-91CA-B3598F4B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425E5D5-8FA7-4157-B52C-824185538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30001A-4929-4E89-A864-719AAAE96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D37789-7CE9-46A8-8EDC-CDD6C79993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408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C7DA2-C75F-4C71-B694-5540C20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av hotell- och restaurangtjänster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AB4801F-8A84-4C65-B699-190472DFF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A6750F-4B0E-4FDF-A90D-A0CF639D7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2015=100,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FAAE59-707B-4A09-860B-8EFE20E5C6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811259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47</TotalTime>
  <Words>542</Words>
  <Application>Microsoft Office PowerPoint</Application>
  <PresentationFormat>Bredbild</PresentationFormat>
  <Paragraphs>105</Paragraphs>
  <Slides>35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9" baseType="lpstr">
      <vt:lpstr>Arial</vt:lpstr>
      <vt:lpstr>Calibri</vt:lpstr>
      <vt:lpstr>Verdana</vt:lpstr>
      <vt:lpstr>ExternaPresentationer2</vt:lpstr>
      <vt:lpstr>BNP</vt:lpstr>
      <vt:lpstr>Export</vt:lpstr>
      <vt:lpstr>Exportorderingång i tillverkningsindustrin</vt:lpstr>
      <vt:lpstr>Industrins omdöme om exportorderstocken</vt:lpstr>
      <vt:lpstr>Världsmarknad och svensk export</vt:lpstr>
      <vt:lpstr>Fasta bruttoinvesteringar</vt:lpstr>
      <vt:lpstr>Industrins investeringar</vt:lpstr>
      <vt:lpstr>Fasta bruttoinvesteringar, bostäder</vt:lpstr>
      <vt:lpstr>Hushållens konsumtion av hotell- och restaurangtjänster</vt:lpstr>
      <vt:lpstr>Hushållens konsumtion</vt:lpstr>
      <vt:lpstr>Hushållens konsumtion, real disponibel inkomst och sparkvot</vt:lpstr>
      <vt:lpstr>Offentlig konsumtion</vt:lpstr>
      <vt:lpstr>Produktion i näringslivet</vt:lpstr>
      <vt:lpstr>Produktionsvolym i tillverkningsindustrin</vt:lpstr>
      <vt:lpstr>Konfidensindikator för husbyggande och anläggningsverksamhet</vt:lpstr>
      <vt:lpstr>Utsikterna på byggmarknaden på ett års sikt</vt:lpstr>
      <vt:lpstr>Sysselsatta och arbetade timmar</vt:lpstr>
      <vt:lpstr>Bidrag till sysselsättningstillväxten </vt:lpstr>
      <vt:lpstr>Sysselsättningsgrad, 15–74 år</vt:lpstr>
      <vt:lpstr>Varsel om uppsägning</vt:lpstr>
      <vt:lpstr>Anställningsplaner i näringslivet</vt:lpstr>
      <vt:lpstr>Medelarbetstid</vt:lpstr>
      <vt:lpstr>Inskrivna arbetslösa vid Arbetsförmedlingen</vt:lpstr>
      <vt:lpstr>Arbetsmarknadsgap</vt:lpstr>
      <vt:lpstr>BNP-gap och resursutnyttjandeindikator</vt:lpstr>
      <vt:lpstr>Arbetslöshet</vt:lpstr>
      <vt:lpstr>Timlön</vt:lpstr>
      <vt:lpstr>Timlön i hela ekonomin</vt:lpstr>
      <vt:lpstr>Justerad enhetsarbetskostnad i näringslivet</vt:lpstr>
      <vt:lpstr>Lönsamhet i näringslivet</vt:lpstr>
      <vt:lpstr>Konsumentpriser</vt:lpstr>
      <vt:lpstr>Fraktpriser</vt:lpstr>
      <vt:lpstr>Varu- och tjänsteprisinflation</vt:lpstr>
      <vt:lpstr>Tjänstepriser och uppdragsvolymen i tjänstebranscherna</vt:lpstr>
      <vt:lpstr>Bidrag till KPIF-inflationen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Rosmarie Andersson</dc:creator>
  <cp:lastModifiedBy>Rosmarie Andersson</cp:lastModifiedBy>
  <cp:revision>10</cp:revision>
  <dcterms:created xsi:type="dcterms:W3CDTF">2021-03-26T16:18:02Z</dcterms:created>
  <dcterms:modified xsi:type="dcterms:W3CDTF">2021-03-30T12:12:09Z</dcterms:modified>
</cp:coreProperties>
</file>