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howGuides="1">
      <p:cViewPr varScale="1">
        <p:scale>
          <a:sx n="123" d="100"/>
          <a:sy n="123" d="100"/>
        </p:scale>
        <p:origin x="108" y="27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2019-06-18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E999FD7-9B1B-4F2A-B041-607251A2C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97068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B7CB7B-C75B-42E8-B58B-61A12A281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Bureau </a:t>
            </a:r>
            <a:r>
              <a:rPr lang="sv-SE" dirty="0" err="1"/>
              <a:t>of</a:t>
            </a:r>
            <a:r>
              <a:rPr lang="sv-SE" dirty="0"/>
              <a:t> Labor </a:t>
            </a:r>
            <a:r>
              <a:rPr lang="sv-SE" dirty="0" err="1"/>
              <a:t>Statistics</a:t>
            </a:r>
            <a:r>
              <a:rPr lang="sv-SE" dirty="0"/>
              <a:t>, Bureau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845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0287E5-3AA6-4813-9E5A-AC61E2C12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 respektive 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Eurostat, </a:t>
            </a:r>
            <a:r>
              <a:rPr lang="sv-SE" dirty="0" err="1"/>
              <a:t>Marobond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044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B9E3651-9474-4FB3-916F-CCB00CB54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Eurostat,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879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i Tyskland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CC2108-2BA3-4756-A136-8BD6CFBBC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Europeiska kommissionen, IFO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15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Tyskland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A1BBE2-0BA0-4295-9F62-47907E87D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Eurostat och </a:t>
            </a:r>
            <a:r>
              <a:rPr lang="sv-SE" dirty="0" err="1"/>
              <a:t>Marobond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96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inflation i Tyskland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775918-8F69-43F3-A6F1-D6DE65803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Eurostat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91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88C8059-80E3-459E-BBEF-76A21D4B9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Bak </a:t>
            </a:r>
            <a:r>
              <a:rPr lang="sv-SE" dirty="0" err="1"/>
              <a:t>of</a:t>
            </a:r>
            <a:r>
              <a:rPr lang="sv-SE" dirty="0"/>
              <a:t> England, Bank </a:t>
            </a:r>
            <a:r>
              <a:rPr lang="sv-SE" dirty="0" err="1"/>
              <a:t>of</a:t>
            </a:r>
            <a:r>
              <a:rPr lang="sv-SE" dirty="0"/>
              <a:t> Japan, ECB, Federal </a:t>
            </a:r>
            <a:r>
              <a:rPr lang="sv-SE" dirty="0" err="1"/>
              <a:t>Reserve</a:t>
            </a:r>
            <a:r>
              <a:rPr lang="sv-SE" dirty="0"/>
              <a:t>, Norges Bank,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1717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E1CA7D6-7B13-4076-B2F7-2300EE353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421444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Exportorderingång i 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90764A8-8659-410E-86CA-8E844E39A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11321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Diffusionsindex respektive 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Swedbank/SILF,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469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14F2F10-E9F6-4331-89F2-41E715824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897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BEFAA7A-7AA1-4598-ABAB-20A20F5FC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4018998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exkl.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69FAFC-D51F-4DB5-BCEB-DE0B98C63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7637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17181E6-92C1-4102-8FC1-94C3CC193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BNP respektive 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5556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1C17FB2-F475-464A-82AE-192096A17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3922706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75AE9B-E22D-41ED-91CC-DF45AB389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78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oh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26AA5FF-EFDF-410D-B09B-1FF7D7153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1441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3CBCF9-0923-4E25-8918-8BBF03B07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972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Produktionsplaner i tillverkningsindustrin och privata tjänstenäringar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573F4B8-EB77-4A76-8034-A510E6D6F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3612657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9F6081-42B9-4227-9810-4BE2281CB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6960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Byggproduktion och bostadsinvesteringar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1CEA545-ED83-4B51-BE13-4643F8784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2745814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8622158-4232-4AC7-AABA-8F6D92620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35473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och näringslivets förtroendeindikatorer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882872A-EABF-4E07-B9A1-D532F164B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1319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12C86E-BF8B-4BA7-86E2-B8C85560A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14436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BFE29D-41A8-4E64-AF08-8DD17A98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0749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Bristens konsekvenser för arbetsstället, näringslivet och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7CD87C3-0B45-46CA-8151-A0AC5E9C5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Andel av arbetsställen som upplevt brist,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1599775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befolkningen 15─74 år,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043F3DE-5213-4090-A459-08B1D4BDA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1277277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6F07C1-BD88-4DE8-BA77-AFCBE01EF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0485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2238D7-30E8-4D1F-B470-8574CCD4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potentiell BNP och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9076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B1634E-B6CC-4378-8FFF-5039888EB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potentiellt arbetade timmar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1097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0146C4-98A3-42BD-8720-782422F59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Medlingsinstitutet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4791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6BBF598-96FD-47C6-AA2C-A474A413B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2322565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näringslivet, anställda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2FEE610-4778-48B4-91DC-0A3A55A0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792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Kapacitetsutnyttjande i USA och euroområdet för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F45042-DB36-4E7E-9243-34701EC27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månads-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Federal </a:t>
            </a:r>
            <a:r>
              <a:rPr lang="sv-SE" dirty="0" err="1"/>
              <a:t>Reserve</a:t>
            </a:r>
            <a:r>
              <a:rPr lang="sv-SE" dirty="0"/>
              <a:t>, Europeiska kommissionen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813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Förädlingsvärde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B9382D4-A6DA-4A95-858E-BA371A13F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näringslivets förädlingsvärde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5462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1C71CD-FEE4-43D4-8693-C60A1030F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Kronor per valutaenhet,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950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6A63083-BCBA-421E-9D62-C84BC0DDB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Nasdaq OMX,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1508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9606D26-F898-4F0E-9E60-6424B0BD3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0035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Energipriser, bidrag till KPI-inflation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A3CEF1-1E08-4039-85E6-6345A6B82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1816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Realränta, KPIF-inflation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66B3B7-E204-437C-BCA7-902BD4799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11321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94121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E49922-577A-4247-9973-EB9EECA34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9564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6FCE26-7F01-4578-9D4B-F5CA9E3BB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3463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Kronor per timme, referensår 2018,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9EFFF162-85FD-41F0-97B4-476E83A44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58078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4B21B92-6601-4806-B3E4-FF8D7D47E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</a:t>
            </a:r>
            <a:r>
              <a:rPr lang="sv-SE" dirty="0" err="1"/>
              <a:t>Institute</a:t>
            </a:r>
            <a:r>
              <a:rPr lang="sv-SE" dirty="0"/>
              <a:t> for </a:t>
            </a:r>
            <a:r>
              <a:rPr lang="sv-SE" dirty="0" err="1"/>
              <a:t>Supply</a:t>
            </a:r>
            <a:r>
              <a:rPr lang="sv-SE" dirty="0"/>
              <a:t> Management, Europeiska kommissionen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85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5720ED-5FC5-45E0-B708-424C74740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Conference Board, Europeiska kommissionen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67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Eurostat, Bureau </a:t>
            </a:r>
            <a:r>
              <a:rPr lang="sv-SE" dirty="0" err="1"/>
              <a:t>of</a:t>
            </a:r>
            <a:r>
              <a:rPr lang="sv-SE" dirty="0"/>
              <a:t> Labor </a:t>
            </a:r>
            <a:r>
              <a:rPr lang="sv-SE" dirty="0" err="1"/>
              <a:t>Statistics</a:t>
            </a:r>
            <a:r>
              <a:rPr lang="sv-SE" dirty="0"/>
              <a:t>, Office for National </a:t>
            </a:r>
            <a:r>
              <a:rPr lang="sv-SE" dirty="0" err="1"/>
              <a:t>Statistics</a:t>
            </a:r>
            <a:r>
              <a:rPr lang="sv-SE" dirty="0"/>
              <a:t>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CF953DF-866B-4150-B8E2-15E6AA5A9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299365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arbetslöshet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FDFE73-2148-4385-A879-5EF799C85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procent av arbetskraften,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Bureau </a:t>
            </a:r>
            <a:r>
              <a:rPr lang="sv-SE" dirty="0" err="1"/>
              <a:t>of</a:t>
            </a:r>
            <a:r>
              <a:rPr lang="sv-SE" dirty="0"/>
              <a:t> Labor </a:t>
            </a:r>
            <a:r>
              <a:rPr lang="sv-SE" dirty="0" err="1"/>
              <a:t>Statistics</a:t>
            </a:r>
            <a:r>
              <a:rPr lang="sv-SE" dirty="0"/>
              <a:t>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9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347B2-CF66-4A5A-AA68-B56139C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DCACED2-113B-45F1-A8A5-4E5330AE7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03EC8-9CC0-45BA-B904-4825C8331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 respektive 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5441F-FEFF-4C6C-A3FD-B592AEEEE0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Bureau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2794406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275</TotalTime>
  <Words>794</Words>
  <Application>Microsoft Office PowerPoint</Application>
  <PresentationFormat>Bredbild</PresentationFormat>
  <Paragraphs>144</Paragraphs>
  <Slides>48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48</vt:i4>
      </vt:variant>
    </vt:vector>
  </HeadingPairs>
  <TitlesOfParts>
    <vt:vector size="52" baseType="lpstr">
      <vt:lpstr>Arial</vt:lpstr>
      <vt:lpstr>Calibri</vt:lpstr>
      <vt:lpstr>Verdana</vt:lpstr>
      <vt:lpstr>ExternaPresentationer2</vt:lpstr>
      <vt:lpstr>Barometerindikatorn och BNP</vt:lpstr>
      <vt:lpstr>Sysselsättning</vt:lpstr>
      <vt:lpstr>Hushållens och näringslivets förtroendeindikatorer</vt:lpstr>
      <vt:lpstr>Kapacitetsutnyttjande i USA och euroområdet för tillverkningsindustrin</vt:lpstr>
      <vt:lpstr>Förtroendeindikatorer för tillverkningsindustrin</vt:lpstr>
      <vt:lpstr>Konsumentförtroende</vt:lpstr>
      <vt:lpstr>Arbetslöshet</vt:lpstr>
      <vt:lpstr>Timlön och arbetslöshet i USA</vt:lpstr>
      <vt:lpstr>BNP och efterfrågan i USA</vt:lpstr>
      <vt:lpstr>Konsumentpriser i USA</vt:lpstr>
      <vt:lpstr>BNP och efterfrågan i euroområdet</vt:lpstr>
      <vt:lpstr>Konsumentpriser i euroområdet</vt:lpstr>
      <vt:lpstr>Förtroendeindikatorer i Tyskland</vt:lpstr>
      <vt:lpstr>Arbetslöshet i Tyskland</vt:lpstr>
      <vt:lpstr>BNP och inflation i Tyskland</vt:lpstr>
      <vt:lpstr>Styrräntor</vt:lpstr>
      <vt:lpstr>Export</vt:lpstr>
      <vt:lpstr>Exportorderingång i industrin</vt:lpstr>
      <vt:lpstr>Fasta bruttoinvesteringar, bostäder</vt:lpstr>
      <vt:lpstr>Fasta bruttoinvesteringar, exkl. bostäder</vt:lpstr>
      <vt:lpstr>Fasta bruttoinvesteringar</vt:lpstr>
      <vt:lpstr>Finansiellt sparande och strukturellt sparande i offentlig sektor</vt:lpstr>
      <vt:lpstr>Maastrichtskuld</vt:lpstr>
      <vt:lpstr>Hushållens konfidensindikator oh konsumtion</vt:lpstr>
      <vt:lpstr>Hushållens konsumtion, real disponibel inkomst och sparkvot</vt:lpstr>
      <vt:lpstr>Produktionsplaner i tillverkningsindustrin och privata tjänstenäringar</vt:lpstr>
      <vt:lpstr>Produktion</vt:lpstr>
      <vt:lpstr>Byggproduktion och bostadsinvesteringar</vt:lpstr>
      <vt:lpstr>Sysselsättning</vt:lpstr>
      <vt:lpstr>Anställningsplaner</vt:lpstr>
      <vt:lpstr>Brist på arbetskraft</vt:lpstr>
      <vt:lpstr>Bristens konsekvenser för arbetsstället, näringslivet och offentlig sektor</vt:lpstr>
      <vt:lpstr>Arbetskraftsdeltagande</vt:lpstr>
      <vt:lpstr>Arbetslöshet</vt:lpstr>
      <vt:lpstr>BNP-gap och resursutnyttjandeindikator</vt:lpstr>
      <vt:lpstr>Arbetsmarknadsgap och timlön i näringslivet</vt:lpstr>
      <vt:lpstr>Timlön</vt:lpstr>
      <vt:lpstr>Lönsamhetsomdömen</vt:lpstr>
      <vt:lpstr>Enhetsarbetskostnad i näringslivet, anställda</vt:lpstr>
      <vt:lpstr>Förädlingsvärde</vt:lpstr>
      <vt:lpstr>Växelkurser</vt:lpstr>
      <vt:lpstr>Reporänta</vt:lpstr>
      <vt:lpstr>Konsumentpriser</vt:lpstr>
      <vt:lpstr>Energipriser, bidrag till KPI-inflation</vt:lpstr>
      <vt:lpstr>Realränta, KPIF-inflation och BNP-gap</vt:lpstr>
      <vt:lpstr>BNP</vt:lpstr>
      <vt:lpstr>Hushållens konsumtion</vt:lpstr>
      <vt:lpstr>Produktivitet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31</cp:revision>
  <dcterms:created xsi:type="dcterms:W3CDTF">2019-06-15T08:21:20Z</dcterms:created>
  <dcterms:modified xsi:type="dcterms:W3CDTF">2019-06-18T11:07:54Z</dcterms:modified>
</cp:coreProperties>
</file>