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22" r:id="rId25"/>
    <p:sldId id="323" r:id="rId26"/>
    <p:sldId id="324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82" y="8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9ABB59-6276-D9BE-110C-0F809181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B7BD6BE-0481-137A-35CB-3D41238EE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F815BA-8A29-E5A4-558D-57C95F6A26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A413216-C522-4782-21E1-8EBF2A90FC4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9310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0199E7-665D-B4FA-B34C-F2157C9EF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7BA887-8CE7-1825-96D0-033BD3781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94C08B-8655-D10E-5780-5714FC5133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4918506-146D-31B6-7142-5D7CDD17AA9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6109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96FDE-92EC-707F-7318-F420A9C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239B86-C4D4-3BBE-D564-EE38251675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bidrag i procent till kvartalstillväxt,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EB0F940-1E22-6708-0F0D-50CA4C230D9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5FC77D96-9FCD-C54E-1C5C-C251BCF0C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02958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E380F-F598-4154-8097-972891415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4BB502-5CA8-9D00-EB82-F59FD1A671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63DC1A-5284-FBC7-3A73-44B7B5EF1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FF7735-10B9-6340-C906-47E04ED4A8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3930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9403B5-52F9-6CB6-3EC4-74AABF0E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 och import av tjänster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9D03E90-6692-62E9-C170-4CBA717755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96A367-5467-4B5E-84B2-9E91FAE4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420E690-8912-7847-8E03-AEEEB196220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97422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63189-9679-BBE5-A45C-8961FBAD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Förädlingsvärde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F8B9F9F-E9EF-14EC-5B25-3A49689A4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26C42E-6C58-9178-D189-62939A1EA3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96314B7-F17A-63FE-FAA2-3AA4D00EE13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4637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DF4FA2-3EBB-7FEA-8283-14054D67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Konfidensindikatorn samt utfall och förväntningar för bygg och anläggning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4038101-0E3D-8AC0-9DA8-36B4428E1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3BA9DF-0584-D204-E5A6-D7C65600D9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90753EF-48A4-558A-71B4-8ACFC1AA5F7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62374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963F47-5D73-43E7-6B22-41175E2A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Förädlingsvärde och produktionsvärde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DE4001-7E99-8C41-A7DB-A1456B885A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31CC68-2798-1D37-4A29-B3B6C033F64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B730C26A-B50F-7CEA-9261-58F04A9CDC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515080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055A44-3F81-C7E3-5CDB-5355F1476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Förädlingsvärde och produktionsvärde i byggbranschen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359B3C-E428-F437-5BB8-48BA5DC5AC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22E49D2-6554-7B5B-FFF3-E7C41157C5E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2E3B1F4-FD83-633F-5C09-0EBA3EC53B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321037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BCB309-FCF2-04AF-7EFB-9558DDADD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7A070FE-B480-9B5B-231B-506D9FDFB6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C93CCB-826A-47A4-CE9A-8BAC8A4CED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7E233E5-AFB8-E7D0-8325-E42CCC8E7D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0830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90BD28-D50D-776D-3317-F2FAEC31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Sysselsättningsgrad, 15–74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C4DD58B-A08B-A75F-D14A-333C2100A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81A344-F705-3907-EB1F-DA47B54E9B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A45373-21BF-85C1-886A-D9A51502971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3440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B4A10F-7DBD-EBF8-6CF8-FC1D9DEE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6B0F05-8B99-A999-4C3E-6E81ECAD7F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5E2ABA-63AC-9BB1-5013-79698B3688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CC31951-4D25-F5E0-24CD-33F0C80109F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43477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97DC3A-DF53-A990-2BF0-6933B4D1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Nyanmälda lediga platser och lediga jobb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94B1254-2647-FC20-8196-FE77C7810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7FB1A5-65EF-D26B-A183-BEA95CD0A7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12641B6-103A-EA38-3255-44318F5101C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90311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7F43E7-E337-86E9-F247-A0CDE368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1FB482F-1E6A-A894-B0D9-F3B79CBA6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DA643-3C3A-26D1-6CB9-E376787CE5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C53D032-D905-5F70-C3E1-8FDC52FCCC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02579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000B16-78D3-16C1-D726-7784F47B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1CA3A6F-391C-1DA9-77E4-05CB8044C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A341C6-5C28-A6A0-840E-EDBC2A72D7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B05E8D0-FE8C-E806-3D52-2F7FB10671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16264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4FF821-B24B-F877-F0FF-2225F0B1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och arbetade timmar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1D65851-DD8E-AFEA-E6FF-9F016929E5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EC48E2-5EE0-911E-3E40-DB7B6702EC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index 2019=100,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E84102-C148-0CC5-0A58-34CEB28E99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18608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7F4D20-1188-9CB4-958A-B1F09EEC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resursutnyttjandeindikator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E45429F-B87B-72AE-62B5-CD93A64803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E931A6-DDA9-9757-4C35-9C6C653B5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normaliserade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6982CDF-717D-91FB-E0D9-D24E9C1E21C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44894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C2DCB7-2E2A-E395-6FC6-8F7994A3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FBFD27C-ABB4-81F0-0D75-5361D0891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F07D6ED-FA1A-7D4E-71E8-DE4A16320E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2B4C85-CD62-E64D-D1A6-649E898A94B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97637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BF0BA3-78E3-0C97-76E8-D8C01B02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produktivitetsgap för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4BAD757-69EB-9590-3B6E-D78F5DB907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69FD3E-D30B-2134-B05F-27A498F6C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 produktivitet för näringslivet,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2688FE-95DD-4FD4-1F4D-FDE1EBF0DCF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20463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EF92A0-6A33-965B-8C26-433519C4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F87CB65-2D40-0247-FE11-3A166E5A8E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179050-6FD3-5BDA-CB9A-2D12824225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7246B72-056E-5FB2-514C-E030856B721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Medlingsinstitutet.</a:t>
            </a:r>
          </a:p>
        </p:txBody>
      </p:sp>
    </p:spTree>
    <p:extLst>
      <p:ext uri="{BB962C8B-B14F-4D97-AF65-F5344CB8AC3E}">
        <p14:creationId xmlns:p14="http://schemas.microsoft.com/office/powerpoint/2010/main" val="3357991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C3179C-6149-D30A-D7D5-314B1D7D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8EEB8DB-F68C-3AF8-1F66-218C84DC7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0395D5-1DD0-7682-3164-4F6E149585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AB40625-72FF-8660-A21B-68E0F573C3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10309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B25FF7-E124-8573-C415-EB5758C5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enligt KL och NR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DB56E14-A4C0-1B8C-FFFF-A1647B9EE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78B1F1-CA44-1BA1-5A48-061D2C48C7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83BDA2-A12C-08A0-9B95-EDE7C68D12D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288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BD2D1-1938-FD3A-52AB-19DC709D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egen ekonomi enligt barometern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2D2BE9-1B8C-B4A8-9186-2B14B565E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33EF8B-2B92-DE4B-A29D-4DFAFEB4C1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utjämnade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D1265C-4C5A-4194-4E60-5068D646FA3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01276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16CD77-41DA-0255-117C-6AE943A23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A851B7A-D6EB-66A0-8723-80E5CBD4E8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341107-E2D3-116A-B954-9A0224688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74B8B7D-A20A-2D21-BC57-E368617E6C6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12192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ED9BB-66F1-9F2B-9C61-09F8E910B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Lönsamhet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5B1B50E-07D3-A8A6-4594-111D2D5C4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61DC8F-7227-8D44-677F-6F9D832ECE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EAA00B4-E615-6A4A-63CB-7E52019D235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07565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6451BC-DC85-F814-C1A6-36FC9F8E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FB46489-92EC-47CA-18D4-9FBD7EF32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C87532-80E2-A200-8222-E2404FB6AE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135F7B8-D5EC-60DC-D715-2C25227A1B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08848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E4320-2DC4-1FFE-13C0-32A7ADBD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Varu- och tjänsteprisinflation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A77BC1A-A67C-24EB-5FC6-76BD74898B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C1566E-A4C9-C88A-2F1D-6E246B8B7F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1B7684-1E68-FA9A-BDFE-87549D58BD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07254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84DBE8-5E3A-953E-555A-B4A7D4E5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B4D6A6F-694E-8917-A182-F79676DF96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F1FC20-B800-8DE1-B022-6864C8D81B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43BD4E2-4119-CBB0-B224-B5A1255E61E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149144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715E50-4F7C-B219-1745-6BFA407D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Spotpris på el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A22E62E-946F-5EAA-94FD-347942D13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E7271A-1EF8-4AE3-033D-A641494F76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5C41ADE-9E9E-E653-1B03-128CBE3570C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722946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FFE5C2-7C74-8ACB-321E-EEDAE453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Priser på jordbruksprodukter och livsmedelspriser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07A2553-C2AC-8FE7-66A7-6FADD3D1C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BF1130-5A04-3C8F-11A8-9138937BF6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01DA650-8AE4-F012-F5FE-3B8C20C9B8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FAO och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85054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5AF51E-2EA2-AA46-6A63-F9B274764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Företagens prisförväntningar på tre månaders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BCAB618-DD09-F124-D616-6661CD943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CC9F30-B3D0-991F-2C6F-94E9A11F70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FEBE4D-C53B-FA70-822E-85A7751979E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5142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053EA7-5771-572B-84A9-5B148D5C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217ABC-CEBB-D654-9632-C809CFCAC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Utjämnade kvartalsvärden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B30470-CD94-B546-1DD6-36255C0C8EE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9FC8088-7C13-5A99-335C-B0681A8B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41858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B13A02-A610-7BFF-2730-14011F17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konsumtion, real disponibel inkomst och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E0E984-D083-BD73-8F80-527DC36441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EE022B-74CE-89E0-8DF6-858A119E749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B0F32C3-1F1D-1844-9DFD-052ADFCFB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82473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B63BF0-6180-D5C6-4C5B-707F2EF3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A3C912-1766-81E8-1B5E-CFF10348D0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1443DD4-4A92-1669-2843-9FFED8C2AD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59E1D3-4FBD-9113-9D5B-A92B53E5E40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72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1739F-630E-5B46-3B74-7011F5BD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46F6FF4-C058-27F5-4006-BA21E1F16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30C958-00F1-5871-D0D8-DC8EFB9E00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8C61D68-EC78-A560-4C69-F495958C07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2049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D24F8-1932-180C-EC88-CE726F3D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5D2B305-4B15-F45F-4B3A-0D4C14388C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A49A49-ACB4-786A-E54A-2F0F67EF39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031498E-CA3B-4DDF-D94A-299137ACC20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0333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C93BBC-CFB9-21AF-54CD-1C5EC9B1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kapacitetsutnyttjande och investeringsandel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56FC20-A2C5-7923-F33C-E0F532D468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1D69DC-2FD9-C092-D97D-E12146B232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säsongsrensade kvartalsvärden respektive procent av förädlingsvärde,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B27A1E-29F0-4F80-0109-C328C8ADCAE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9902231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35</TotalTime>
  <Words>633</Words>
  <Application>Microsoft Office PowerPoint</Application>
  <PresentationFormat>Bredbild</PresentationFormat>
  <Paragraphs>115</Paragraphs>
  <Slides>37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41" baseType="lpstr">
      <vt:lpstr>Arial</vt:lpstr>
      <vt:lpstr>Calibri</vt:lpstr>
      <vt:lpstr>Verdana</vt:lpstr>
      <vt:lpstr>ExternaPresentationer2</vt:lpstr>
      <vt:lpstr>BNP</vt:lpstr>
      <vt:lpstr>Hushållens konfidensindikator och hushållens konsumtion</vt:lpstr>
      <vt:lpstr>Hushållens syn på egen ekonomi enligt barometern</vt:lpstr>
      <vt:lpstr>Hushållens sparande</vt:lpstr>
      <vt:lpstr>Hushållens konsumtion, real disponibel inkomst och sparande</vt:lpstr>
      <vt:lpstr>Offentlig konsumtion</vt:lpstr>
      <vt:lpstr>Bidrag till offentlig konsumtionstillväxt</vt:lpstr>
      <vt:lpstr>Industrins investeringar</vt:lpstr>
      <vt:lpstr>Industrins kapacitetsutnyttjande och investeringsandel</vt:lpstr>
      <vt:lpstr>Fasta bruttoinvesteringar, bostäder</vt:lpstr>
      <vt:lpstr>Offentliga investeringar</vt:lpstr>
      <vt:lpstr>Industrins omdöme om exportorderstocken</vt:lpstr>
      <vt:lpstr>Export och import av tjänster</vt:lpstr>
      <vt:lpstr>Förädlingsvärde i näringslivet</vt:lpstr>
      <vt:lpstr>Konfidensindikatorn samt utfall och förväntningar för bygg och anläggning</vt:lpstr>
      <vt:lpstr>Förädlingsvärde och produktionsvärde i näringslivet</vt:lpstr>
      <vt:lpstr>Förädlingsvärde och produktionsvärde i byggbranschen</vt:lpstr>
      <vt:lpstr>Bidrag till sysselsättningstillväxten </vt:lpstr>
      <vt:lpstr>Sysselsättningsgrad, 15–74 år</vt:lpstr>
      <vt:lpstr>Nyanmälda lediga platser och lediga jobb</vt:lpstr>
      <vt:lpstr>Anställningsplaner i näringslivet</vt:lpstr>
      <vt:lpstr>Bidrag till sysselsättningstillväxten </vt:lpstr>
      <vt:lpstr>Sysselsatta och arbetade timmar</vt:lpstr>
      <vt:lpstr>BNP-gap och resursutnyttjandeindikator</vt:lpstr>
      <vt:lpstr>BNP-gap, arbetsmarknadsgap</vt:lpstr>
      <vt:lpstr>BNP-gap, produktivitetsgap för näringslivet</vt:lpstr>
      <vt:lpstr>Timlön i privat sektor</vt:lpstr>
      <vt:lpstr>Timlön</vt:lpstr>
      <vt:lpstr>Timlön enligt KL och NR</vt:lpstr>
      <vt:lpstr>Justerad enhetsarbetskostnad i näringslivet</vt:lpstr>
      <vt:lpstr>Lönsamhet i näringslivet</vt:lpstr>
      <vt:lpstr>Konsumentpriser</vt:lpstr>
      <vt:lpstr>Varu- och tjänsteprisinflation</vt:lpstr>
      <vt:lpstr>Bidrag till KPIF-inflationen</vt:lpstr>
      <vt:lpstr>Spotpris på el i Sverige</vt:lpstr>
      <vt:lpstr>Priser på jordbruksprodukter och livsmedelspriser i KPI</vt:lpstr>
      <vt:lpstr>Företagens prisförväntningar på tre månaders sikt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2024-03-22T16:05:38Z</dcterms:created>
  <dcterms:modified xsi:type="dcterms:W3CDTF">2024-03-26T08:16:52Z</dcterms:modified>
</cp:coreProperties>
</file>