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05" r:id="rId3"/>
    <p:sldId id="274" r:id="rId4"/>
    <p:sldId id="283" r:id="rId5"/>
    <p:sldId id="275" r:id="rId6"/>
    <p:sldId id="302" r:id="rId7"/>
    <p:sldId id="261" r:id="rId8"/>
    <p:sldId id="276" r:id="rId9"/>
    <p:sldId id="303" r:id="rId10"/>
    <p:sldId id="263" r:id="rId11"/>
    <p:sldId id="301" r:id="rId12"/>
    <p:sldId id="264" r:id="rId13"/>
    <p:sldId id="271" r:id="rId14"/>
    <p:sldId id="279" r:id="rId15"/>
    <p:sldId id="268" r:id="rId16"/>
    <p:sldId id="298" r:id="rId17"/>
    <p:sldId id="278" r:id="rId18"/>
    <p:sldId id="273" r:id="rId19"/>
    <p:sldId id="257" r:id="rId20"/>
    <p:sldId id="306" r:id="rId21"/>
  </p:sldIdLst>
  <p:sldSz cx="12192000" cy="6858000"/>
  <p:notesSz cx="6794500" cy="99314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56491" autoAdjust="0"/>
  </p:normalViewPr>
  <p:slideViewPr>
    <p:cSldViewPr showGuides="1">
      <p:cViewPr varScale="1">
        <p:scale>
          <a:sx n="73" d="100"/>
          <a:sy n="73" d="100"/>
        </p:scale>
        <p:origin x="1236" y="7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0242"/>
    </p:cViewPr>
  </p:sorterViewPr>
  <p:notesViewPr>
    <p:cSldViewPr>
      <p:cViewPr varScale="1">
        <p:scale>
          <a:sx n="91" d="100"/>
          <a:sy n="91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1B50933-593D-4534-845F-B7E429AD34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51C672-5513-4FE9-BE11-D859E6177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EC9D3E-39C5-4F0A-9803-77FBC5077B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BCFEBF-4DB0-4779-BEF2-BF613D8DBF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6C54-D653-42EB-8CAE-B4A460A4C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5110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3A313E-6645-421D-AF8D-E194A40AFF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341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4903EE-DD1F-4515-B9C6-38040E652E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00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9D5A2-8424-4999-8FE2-580B6BA01B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5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DAF630-146B-4172-8EED-79BE3DA317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92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5B06B0-1C5E-4B0C-9EEC-47AD3D9AA7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399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616F5E-C421-4A9C-979A-C0386F3F7E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29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87C7D4-D658-4446-9B82-D6C6B9BB72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29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01C492-E2B0-4E3D-9259-DC0B180206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05DFE8-21C7-4659-A7AD-6A0F5A6621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2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>
              <a:sym typeface="Wingdings" panose="05000000000000000000" pitchFamily="2" charset="2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822946-5EEE-4DE1-B760-ADAB6DBE4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55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093C6D-968F-4DEA-A154-A825BE9F29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94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38ABE0-6D8E-41E2-846D-E461F96151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309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525636-C6EC-49BE-AB83-F584DE1D9D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1F2561-7FA4-477F-BF07-4D288D21A4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3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1FCC44-14CE-46FC-9C2C-2B489100E5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90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3643EA-EFA4-441A-B3F5-E607E62B94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27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BB2598-1588-45E9-A167-03F4E6EDD8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5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311015-193A-4BBA-B6E0-27613812F7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63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322212-1AD6-4B16-BC12-44A5DB85EE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36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CE2802-13E7-4C3C-AF18-12DFBB6C41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4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6 augusti 2019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i="1" dirty="0"/>
              <a:t>Uppdaterad konjunkturbild</a:t>
            </a:r>
            <a:r>
              <a:rPr lang="sv-SE" dirty="0"/>
              <a:t>, augusti 2019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Osäkerheten syns i förtroendeindikatorerna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3D279F-C31E-43CF-B783-DDE10E729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Förtroendeindikatorer för tillverkningsindustrin</a:t>
            </a:r>
          </a:p>
          <a:p>
            <a:r>
              <a:rPr lang="sv-SE" dirty="0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Supply</a:t>
            </a:r>
            <a:r>
              <a:rPr lang="sv-SE" dirty="0"/>
              <a:t> Management,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72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568B4-3905-412C-91A1-2C07FEDD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180" y="273835"/>
            <a:ext cx="5382000" cy="504000"/>
          </a:xfrm>
        </p:spPr>
        <p:txBody>
          <a:bodyPr/>
          <a:lstStyle/>
          <a:p>
            <a:r>
              <a:rPr lang="sv-SE" dirty="0"/>
              <a:t>Konsumentförtroende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1468A4-14F8-4EA3-A6E2-E23B92964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0001" y="1087935"/>
            <a:ext cx="5382000" cy="504056"/>
          </a:xfrm>
        </p:spPr>
        <p:txBody>
          <a:bodyPr/>
          <a:lstStyle/>
          <a:p>
            <a:r>
              <a:rPr lang="sv-SE" dirty="0"/>
              <a:t>         </a:t>
            </a:r>
          </a:p>
          <a:p>
            <a:r>
              <a:rPr lang="sv-SE" dirty="0"/>
              <a:t>                                                              </a:t>
            </a:r>
          </a:p>
          <a:p>
            <a:r>
              <a:rPr lang="sv-SE" dirty="0"/>
              <a:t>Standardiserade avvikelser från medelvärde (1996-)	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DB7881-F1CB-4C75-AC48-98AEDE78452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50478" y="6147368"/>
            <a:ext cx="5382000" cy="594000"/>
          </a:xfrm>
        </p:spPr>
        <p:txBody>
          <a:bodyPr/>
          <a:lstStyle/>
          <a:p>
            <a:r>
              <a:rPr lang="sv-SE" dirty="0"/>
              <a:t>Källor: Conference Board och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D2E1B5-0435-4AC2-B3BF-19879CA37F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803" y="836712"/>
            <a:ext cx="5382000" cy="504056"/>
          </a:xfrm>
        </p:spPr>
        <p:txBody>
          <a:bodyPr/>
          <a:lstStyle/>
          <a:p>
            <a:r>
              <a:rPr lang="sv-SE" dirty="0"/>
              <a:t>Index                                                                             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BC6379-1CDA-4F8C-8803-E197809D57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478" y="279504"/>
            <a:ext cx="5382000" cy="504000"/>
          </a:xfrm>
        </p:spPr>
        <p:txBody>
          <a:bodyPr/>
          <a:lstStyle/>
          <a:p>
            <a:r>
              <a:rPr lang="sv-SE" dirty="0"/>
              <a:t>Förtroendet inom tysk 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C42816-09AB-4200-BA10-BC7D2703F1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803" y="6147072"/>
            <a:ext cx="5382000" cy="594296"/>
          </a:xfrm>
        </p:spPr>
        <p:txBody>
          <a:bodyPr/>
          <a:lstStyle/>
          <a:p>
            <a:r>
              <a:rPr lang="sv-SE" dirty="0"/>
              <a:t>Källor: IFO </a:t>
            </a:r>
            <a:r>
              <a:rPr lang="sv-SE" dirty="0" err="1"/>
              <a:t>Institute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0E627567-88E9-4CE4-8B6D-ACF271BE8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18" y="1465820"/>
            <a:ext cx="5258951" cy="4572449"/>
          </a:xfrm>
        </p:spPr>
      </p:pic>
      <p:pic>
        <p:nvPicPr>
          <p:cNvPr id="29" name="Platshållare för innehåll 28">
            <a:extLst>
              <a:ext uri="{FF2B5EF4-FFF2-40B4-BE49-F238E27FC236}">
                <a16:creationId xmlns:a16="http://schemas.microsoft.com/office/drawing/2014/main" id="{C52D3EEA-BD1B-4509-9746-2D8B92BD3C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396999"/>
            <a:ext cx="5384800" cy="4681870"/>
          </a:xfrm>
        </p:spPr>
      </p:pic>
    </p:spTree>
    <p:extLst>
      <p:ext uri="{BB962C8B-B14F-4D97-AF65-F5344CB8AC3E}">
        <p14:creationId xmlns:p14="http://schemas.microsoft.com/office/powerpoint/2010/main" val="151301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Exportorderingången minskar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8A8C4F-DF15-43A5-9FF5-CDBBB3E91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Exportorderingång i tillverkningsindustrin och export av varor. Nettotal,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75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Stämningsläget har sjunkit hos företagen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09541B-AE45-49C4-BC3C-AB20F2DBE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Konfidensindikatorer i olika branscher</a:t>
            </a:r>
          </a:p>
          <a:p>
            <a:r>
              <a:rPr lang="sv-SE" dirty="0"/>
              <a:t>Index medelvärde=100,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81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Dämpade anställningsplaner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5F16E8-E7B5-43D6-A0CD-9DAB307E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18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199689"/>
            <a:ext cx="9000299" cy="504000"/>
          </a:xfrm>
        </p:spPr>
        <p:txBody>
          <a:bodyPr/>
          <a:lstStyle/>
          <a:p>
            <a:r>
              <a:rPr lang="sv-SE" dirty="0"/>
              <a:t>Stark arbetsmarknad men arbetslösheten stiger långsamt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D82555B-C704-4E00-B94B-63B4BCB8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38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F4C41-A42F-4233-AD06-315F9EB2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D7C806-6C64-44CC-8127-D4CC479F5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BD897-0620-4C8E-9F46-A50BF10FE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4B4B5F-1165-4E7D-AB86-4572CFD76F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  <a:p>
            <a:endParaRPr lang="sv-SE" dirty="0"/>
          </a:p>
        </p:txBody>
      </p:sp>
      <p:pic>
        <p:nvPicPr>
          <p:cNvPr id="8" name="Platshållare för innehåll 16">
            <a:extLst>
              <a:ext uri="{FF2B5EF4-FFF2-40B4-BE49-F238E27FC236}">
                <a16:creationId xmlns:a16="http://schemas.microsoft.com/office/drawing/2014/main" id="{5EAF61BB-EA97-4A1B-82DD-CE107AD86F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</p:spPr>
      </p:pic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8D4B788-C715-4F2C-A366-AA037610FB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Årlig procentuell förändring, kvartalsvärden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6030FA25-28E7-4CC8-AF5D-03F64D16C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6651" y="279504"/>
            <a:ext cx="5382000" cy="504000"/>
          </a:xfrm>
        </p:spPr>
        <p:txBody>
          <a:bodyPr/>
          <a:lstStyle/>
          <a:p>
            <a:r>
              <a:rPr lang="sv-SE" dirty="0"/>
              <a:t>KPIF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27DBFFB-3179-4F9E-8B78-9CF5CF256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893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Riksbanken avvaktar med nästa höjning till september 2020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  <a:p>
            <a:r>
              <a:rPr lang="sv-SE" dirty="0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Konjunktur­institutet.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819CB34-E368-4A2B-8811-8E7F42E07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58108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Budgetutrymmet är nära noll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A1839B-D1EA-4D8A-A038-16827B9F6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sektor. 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449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8"/>
            <a:ext cx="8658000" cy="706090"/>
          </a:xfrm>
        </p:spPr>
        <p:txBody>
          <a:bodyPr/>
          <a:lstStyle/>
          <a:p>
            <a:r>
              <a:rPr lang="sv-SE" dirty="0"/>
              <a:t>Uppdaterad konjunkturbild och revideringar jämfört med prognosen i juni 2019</a:t>
            </a:r>
            <a:endParaRPr lang="sv-SE" dirty="0">
              <a:solidFill>
                <a:srgbClr val="FF0000"/>
              </a:solidFill>
            </a:endParaRP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045E238-4BE7-4123-A525-8C4D80682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13028"/>
              </p:ext>
            </p:extLst>
          </p:nvPr>
        </p:nvGraphicFramePr>
        <p:xfrm>
          <a:off x="336061" y="1556792"/>
          <a:ext cx="8657999" cy="4104460"/>
        </p:xfrm>
        <a:graphic>
          <a:graphicData uri="http://schemas.openxmlformats.org/drawingml/2006/table">
            <a:tbl>
              <a:tblPr/>
              <a:tblGrid>
                <a:gridCol w="3514634">
                  <a:extLst>
                    <a:ext uri="{9D8B030D-6E8A-4147-A177-3AD203B41FA5}">
                      <a16:colId xmlns:a16="http://schemas.microsoft.com/office/drawing/2014/main" val="1894646020"/>
                    </a:ext>
                  </a:extLst>
                </a:gridCol>
                <a:gridCol w="1028673">
                  <a:extLst>
                    <a:ext uri="{9D8B030D-6E8A-4147-A177-3AD203B41FA5}">
                      <a16:colId xmlns:a16="http://schemas.microsoft.com/office/drawing/2014/main" val="494765384"/>
                    </a:ext>
                  </a:extLst>
                </a:gridCol>
                <a:gridCol w="1028673">
                  <a:extLst>
                    <a:ext uri="{9D8B030D-6E8A-4147-A177-3AD203B41FA5}">
                      <a16:colId xmlns:a16="http://schemas.microsoft.com/office/drawing/2014/main" val="274624535"/>
                    </a:ext>
                  </a:extLst>
                </a:gridCol>
                <a:gridCol w="1028673">
                  <a:extLst>
                    <a:ext uri="{9D8B030D-6E8A-4147-A177-3AD203B41FA5}">
                      <a16:colId xmlns:a16="http://schemas.microsoft.com/office/drawing/2014/main" val="3627779233"/>
                    </a:ext>
                  </a:extLst>
                </a:gridCol>
                <a:gridCol w="1028673">
                  <a:extLst>
                    <a:ext uri="{9D8B030D-6E8A-4147-A177-3AD203B41FA5}">
                      <a16:colId xmlns:a16="http://schemas.microsoft.com/office/drawing/2014/main" val="1805840781"/>
                    </a:ext>
                  </a:extLst>
                </a:gridCol>
                <a:gridCol w="1028673">
                  <a:extLst>
                    <a:ext uri="{9D8B030D-6E8A-4147-A177-3AD203B41FA5}">
                      <a16:colId xmlns:a16="http://schemas.microsoft.com/office/drawing/2014/main" val="324213409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Diff</a:t>
                      </a:r>
                      <a:endParaRPr lang="sv-SE" sz="1400" b="1" i="1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9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Diff</a:t>
                      </a:r>
                      <a:endParaRPr lang="sv-SE" sz="1400" b="1" i="1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7109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BNP till marknadspris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480283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Sysselsättning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49859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Arbetslöshet</a:t>
                      </a:r>
                      <a:r>
                        <a:rPr lang="sv-S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54855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Timlön</a:t>
                      </a:r>
                      <a:r>
                        <a:rPr lang="sv-S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0347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8756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KPIF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4138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Reporänta</a:t>
                      </a:r>
                      <a:r>
                        <a:rPr lang="sv-S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-0,50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-0,25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84869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Offentligt finansiellt sparande</a:t>
                      </a:r>
                      <a:r>
                        <a:rPr lang="sv-S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6916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Strukturellt sparande</a:t>
                      </a:r>
                      <a:r>
                        <a:rPr lang="sv-S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34337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730" y="932120"/>
            <a:ext cx="8658000" cy="504000"/>
          </a:xfrm>
        </p:spPr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  <a:p>
            <a:r>
              <a:rPr lang="sv-SE" dirty="0"/>
              <a:t>Procentuell förändring respektive procentenheter om inget annat anges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baseline="30000" dirty="0"/>
              <a:t>1 </a:t>
            </a:r>
            <a:r>
              <a:rPr lang="sv-SE" dirty="0"/>
              <a:t>Procent av arbetskraften. </a:t>
            </a:r>
            <a:r>
              <a:rPr lang="sv-SE" baseline="30000" dirty="0"/>
              <a:t>2 </a:t>
            </a:r>
            <a:r>
              <a:rPr lang="sv-SE" dirty="0"/>
              <a:t>Enligt konjunkturlönestatistiken. </a:t>
            </a:r>
            <a:r>
              <a:rPr lang="sv-SE" baseline="30000" dirty="0"/>
              <a:t>3 </a:t>
            </a:r>
            <a:r>
              <a:rPr lang="sv-SE" dirty="0"/>
              <a:t>Procent. </a:t>
            </a:r>
            <a:r>
              <a:rPr lang="sv-SE" baseline="30000" dirty="0"/>
              <a:t>4 </a:t>
            </a:r>
            <a:r>
              <a:rPr lang="sv-SE" dirty="0"/>
              <a:t>Vid årets slut.</a:t>
            </a:r>
            <a:r>
              <a:rPr lang="sv-SE" baseline="30000" dirty="0"/>
              <a:t> 5 </a:t>
            </a:r>
            <a:r>
              <a:rPr lang="sv-SE" dirty="0"/>
              <a:t>Procent av BNP. </a:t>
            </a:r>
            <a:r>
              <a:rPr lang="sv-SE" baseline="30000" dirty="0"/>
              <a:t> 6 </a:t>
            </a:r>
            <a:r>
              <a:rPr lang="sv-SE" dirty="0"/>
              <a:t>Procent av potentiell BNP.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E9C62-4E32-4654-AD40-B6759456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318E60-351A-413B-9A33-C171AF1A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153128" cy="4990103"/>
          </a:xfrm>
        </p:spPr>
        <p:txBody>
          <a:bodyPr/>
          <a:lstStyle/>
          <a:p>
            <a:r>
              <a:rPr lang="sv-SE" dirty="0"/>
              <a:t>Ökad osäkerhet kring den globala ekonomin</a:t>
            </a:r>
          </a:p>
          <a:p>
            <a:endParaRPr lang="sv-SE" dirty="0"/>
          </a:p>
          <a:p>
            <a:r>
              <a:rPr lang="sv-SE" dirty="0"/>
              <a:t>Oväntat snabb inbromsning av högkonjunkturen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Arbetslösheten ökar något i år och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Riksbanken höjer räntan i september 2020</a:t>
            </a:r>
          </a:p>
          <a:p>
            <a:endParaRPr lang="sv-SE" dirty="0"/>
          </a:p>
          <a:p>
            <a:r>
              <a:rPr lang="sv-SE" dirty="0"/>
              <a:t>Budgetutrymmet är nära noll för 2020</a:t>
            </a:r>
          </a:p>
          <a:p>
            <a:endParaRPr lang="sv-SE" dirty="0"/>
          </a:p>
          <a:p>
            <a:r>
              <a:rPr lang="sv-SE" dirty="0"/>
              <a:t>Riskerna för en sämre utveckling dominerar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1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E9C62-4E32-4654-AD40-B6759456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318E60-351A-413B-9A33-C171AF1A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153128" cy="4990103"/>
          </a:xfrm>
        </p:spPr>
        <p:txBody>
          <a:bodyPr/>
          <a:lstStyle/>
          <a:p>
            <a:r>
              <a:rPr lang="sv-SE" dirty="0"/>
              <a:t>Ökad osäkerhet kring den globala ekonomin</a:t>
            </a:r>
          </a:p>
          <a:p>
            <a:endParaRPr lang="sv-SE" dirty="0"/>
          </a:p>
          <a:p>
            <a:r>
              <a:rPr lang="sv-SE" dirty="0"/>
              <a:t>Oväntat snabb inbromsning av högkonjunkturen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Arbetslösheten ökar något i år och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Riksbanken höjer räntan i september 2020</a:t>
            </a:r>
          </a:p>
          <a:p>
            <a:endParaRPr lang="sv-SE" dirty="0"/>
          </a:p>
          <a:p>
            <a:r>
              <a:rPr lang="sv-SE" dirty="0"/>
              <a:t>Budgetutrymmet är nära noll för 2020</a:t>
            </a:r>
          </a:p>
          <a:p>
            <a:endParaRPr lang="sv-SE" dirty="0"/>
          </a:p>
          <a:p>
            <a:r>
              <a:rPr lang="sv-SE" dirty="0"/>
              <a:t>Riskerna för en sämre utveckling dominerar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33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Oväntat snabb inbromsning det andra kvartalet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E7406F-A8E4-47CB-8D43-66D4AD3A2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210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A01D8-1AD2-4438-87DD-3DA0993C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 exkl. bostäder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B332E4-2E1D-48D1-ABE1-9711CA9EB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EAAFF2-37B9-4E66-A7C2-DDF8E3B0BC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  <a:p>
            <a:endParaRPr lang="sv-SE" dirty="0"/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F9BB274-2E8C-46D0-921B-14CC435A407E}"/>
              </a:ext>
            </a:extLst>
          </p:cNvPr>
          <p:cNvSpPr txBox="1">
            <a:spLocks/>
          </p:cNvSpPr>
          <p:nvPr/>
        </p:nvSpPr>
        <p:spPr>
          <a:xfrm>
            <a:off x="5935696" y="831848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AFF3BA2B-3DE4-451E-9215-A54D18AB042A}"/>
              </a:ext>
            </a:extLst>
          </p:cNvPr>
          <p:cNvSpPr txBox="1">
            <a:spLocks/>
          </p:cNvSpPr>
          <p:nvPr/>
        </p:nvSpPr>
        <p:spPr>
          <a:xfrm>
            <a:off x="5942371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Bostadsinvesteringar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B0F25E01-ADBC-4ECC-B4C5-C971F9D88337}"/>
              </a:ext>
            </a:extLst>
          </p:cNvPr>
          <p:cNvSpPr txBox="1">
            <a:spLocks/>
          </p:cNvSpPr>
          <p:nvPr/>
        </p:nvSpPr>
        <p:spPr>
          <a:xfrm>
            <a:off x="5935696" y="6135099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Källa: SCB.</a:t>
            </a:r>
          </a:p>
          <a:p>
            <a:endParaRPr lang="sv-SE" dirty="0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405B8464-8AD2-40AA-8277-82C0CB2C3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6999"/>
            <a:ext cx="5384800" cy="468187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70E1CEC-4674-4FE4-AF2B-2BC865074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6999"/>
            <a:ext cx="5384800" cy="46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 mer optimistiska om den egna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0E7064-882E-491E-81FF-A5FC79C8B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Hushållens förtroendeindikator och hushållens konsumtion.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41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42125-857C-430D-9C3C-3ABF29BB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Sysselsättningen har fallit två kvartal i rad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891C25F-935A-47BD-8AB1-428B2BC2D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30A603-1A30-45B3-9581-616C665D5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12337D-C1C4-4CD3-8B48-20B8DD00C8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43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Minskad 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9EBB63-7890-4D6E-84CB-C3569BD28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ja-svar, säsongsrensade kvartalsvärden,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425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99CE8-CDA6-47FF-881A-520EA72C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/>
          <a:lstStyle/>
          <a:p>
            <a:r>
              <a:rPr lang="sv-SE" dirty="0"/>
              <a:t>Lönsamhetsomdömet förbättrades det andra kvartalet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B3EE42-06B5-4598-9B05-F86A40D88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56F30-EEBF-4B0A-AD89-3E9224325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Priser och lönsamhet, totala näringslivet</a:t>
            </a:r>
          </a:p>
          <a:p>
            <a:r>
              <a:rPr lang="sv-SE" dirty="0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2335F7-DFF5-4A30-9661-B1BAEBC026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Konjunktur­institutet.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480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C0EA1-2E7E-4BC2-B784-DDC107DB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Ökad osäkerhet kring den globala utvecklingen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4AE95B-EBA3-4930-A154-B5DA37F9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Upptrappad handelskonflikt, främst mellan USA och Kina</a:t>
            </a:r>
          </a:p>
          <a:p>
            <a:endParaRPr lang="sv-SE" dirty="0"/>
          </a:p>
          <a:p>
            <a:r>
              <a:rPr lang="sv-SE" dirty="0"/>
              <a:t>Risk för </a:t>
            </a:r>
            <a:r>
              <a:rPr lang="sv-SE" dirty="0" err="1"/>
              <a:t>brexit</a:t>
            </a:r>
            <a:r>
              <a:rPr lang="sv-SE" dirty="0"/>
              <a:t> utan avtal</a:t>
            </a:r>
          </a:p>
          <a:p>
            <a:endParaRPr lang="sv-SE" dirty="0"/>
          </a:p>
          <a:p>
            <a:r>
              <a:rPr lang="sv-SE" dirty="0"/>
              <a:t>Oro kring geopolitiska situationen i Mellanöstern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2AE83FA-D260-4D54-B522-120977DA6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756FAE73-46A6-4228-B622-A763AA3EEB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5A7C44D-CD1B-4944-93E1-D9E4C0D1D1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7" y="1466625"/>
            <a:ext cx="5258951" cy="4572449"/>
          </a:xfr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047910-E9ED-410C-9B3B-7F5048E55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Index, dagsvärden, 5-dagars glidande medelvärde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E102C89-2E33-49A8-861B-D5EF011754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VIX-index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208F296-6EA3-4A4D-ADD1-CA0F0DC3FC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50477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1744</TotalTime>
  <Words>594</Words>
  <Application>Microsoft Office PowerPoint</Application>
  <PresentationFormat>Bredbild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ExternaPresentationer2</vt:lpstr>
      <vt:lpstr>KONJUNKTURINSTITUTET</vt:lpstr>
      <vt:lpstr>Sammanfattning</vt:lpstr>
      <vt:lpstr>Oväntat snabb inbromsning det andra kvartalet</vt:lpstr>
      <vt:lpstr>Näringslivets investeringar exkl. bostäder</vt:lpstr>
      <vt:lpstr>Hushållen mer optimistiska om den egna ekonomin</vt:lpstr>
      <vt:lpstr>Sysselsättningen har fallit två kvartal i rad </vt:lpstr>
      <vt:lpstr>Minskad brist på arbetskraft</vt:lpstr>
      <vt:lpstr>Lönsamhetsomdömet förbättrades det andra kvartalet</vt:lpstr>
      <vt:lpstr>Ökad osäkerhet kring den globala utvecklingen</vt:lpstr>
      <vt:lpstr>Osäkerheten syns i förtroendeindikatorerna</vt:lpstr>
      <vt:lpstr>Konsumentförtroende</vt:lpstr>
      <vt:lpstr>Exportorderingången minskar</vt:lpstr>
      <vt:lpstr>Stämningsläget har sjunkit hos företagen </vt:lpstr>
      <vt:lpstr>Dämpade anställningsplaner</vt:lpstr>
      <vt:lpstr>Stark arbetsmarknad men arbetslösheten stiger långsamt</vt:lpstr>
      <vt:lpstr>Konsumentpriser</vt:lpstr>
      <vt:lpstr>Riksbanken avvaktar med nästa höjning till september 2020</vt:lpstr>
      <vt:lpstr>Budgetutrymmet är nära noll 2020</vt:lpstr>
      <vt:lpstr>Uppdaterad konjunkturbild och revideringar jämfört med prognosen i juni 2019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Uppdaterad konjunkturbild och revideringar jämfört med prognosen i juni 2019</dc:title>
  <dc:creator>Rosmari</dc:creator>
  <cp:lastModifiedBy>Rosmari</cp:lastModifiedBy>
  <cp:revision>78</cp:revision>
  <cp:lastPrinted>2019-08-06T06:22:38Z</cp:lastPrinted>
  <dcterms:created xsi:type="dcterms:W3CDTF">2019-08-01T07:19:13Z</dcterms:created>
  <dcterms:modified xsi:type="dcterms:W3CDTF">2019-08-06T06:27:28Z</dcterms:modified>
</cp:coreProperties>
</file>