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2" r:id="rId3"/>
    <p:sldId id="261" r:id="rId4"/>
    <p:sldId id="264" r:id="rId5"/>
    <p:sldId id="296" r:id="rId6"/>
    <p:sldId id="265" r:id="rId7"/>
    <p:sldId id="267" r:id="rId8"/>
    <p:sldId id="268" r:id="rId9"/>
    <p:sldId id="269" r:id="rId10"/>
    <p:sldId id="270" r:id="rId11"/>
    <p:sldId id="307" r:id="rId12"/>
    <p:sldId id="266" r:id="rId13"/>
    <p:sldId id="297" r:id="rId14"/>
    <p:sldId id="272" r:id="rId15"/>
    <p:sldId id="271" r:id="rId16"/>
    <p:sldId id="273" r:id="rId17"/>
    <p:sldId id="274" r:id="rId18"/>
    <p:sldId id="315" r:id="rId19"/>
    <p:sldId id="308" r:id="rId20"/>
    <p:sldId id="276" r:id="rId21"/>
    <p:sldId id="314" r:id="rId22"/>
    <p:sldId id="292" r:id="rId23"/>
    <p:sldId id="282" r:id="rId24"/>
    <p:sldId id="304" r:id="rId25"/>
    <p:sldId id="299" r:id="rId26"/>
    <p:sldId id="302" r:id="rId27"/>
    <p:sldId id="277" r:id="rId28"/>
    <p:sldId id="285" r:id="rId29"/>
    <p:sldId id="286" r:id="rId30"/>
    <p:sldId id="287" r:id="rId31"/>
    <p:sldId id="300" r:id="rId32"/>
    <p:sldId id="298" r:id="rId33"/>
    <p:sldId id="278" r:id="rId34"/>
    <p:sldId id="309" r:id="rId35"/>
    <p:sldId id="291" r:id="rId36"/>
    <p:sldId id="316" r:id="rId37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29E-2375-4B13-9922-5D881E061E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9442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7DAB-4712-41EC-8D7D-AF411355B3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5598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23 mars 2016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mars 2016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963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Fallande inköpschefsindex i USA, men långt från nivåer som tidigare varit förenligt med recession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34076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Diffusionsindex,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Skuggade fält avser perioder med recession i USA enligt NBER.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754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Fortsatt stark utveckling på arbetsmarknaden i USA med fallande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12199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befolkningen 25–54 år,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22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5" cy="1210146"/>
          </a:xfrm>
        </p:spPr>
        <p:txBody>
          <a:bodyPr>
            <a:normAutofit/>
          </a:bodyPr>
          <a:lstStyle/>
          <a:p>
            <a:r>
              <a:rPr lang="sv-SE" dirty="0" smtClean="0"/>
              <a:t>Mest sannolikt med ungefär samma tillväxt i världsekonomin 2016 som i fjol, men gott om nedåtrisker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BNP,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17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2. Konjunkturen i Sverige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97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Överraskande stark tillväxt i Sverige 2015 – barometern indikerar fortsatt god tillväxt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18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Tillfälligt hög export i slutet av 2015 – ger tillväxtrekyl i början av 2016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procent av BNP föregående kvartal, säsongsrensade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08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 pessimistiska om svensk ekonomi, men ganska positiva till sin egen ekonomi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57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72237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Bostadsbyggandet ökar men folkökningen överstiger nyproduktionen av bostäder med bred marginal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Tusental personer respektive lägenheter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8549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Fortsatt optimistiska anställningsplaner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22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Sysselsättningen ökar med 140 tusen personer under 2016 och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procentuell förändring,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9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Ekonomisk politik driver stark tillväxt i Sverige</a:t>
            </a:r>
          </a:p>
          <a:p>
            <a:pPr lvl="1"/>
            <a:r>
              <a:rPr lang="sv-SE" dirty="0" smtClean="0"/>
              <a:t>Expansiv finanspolitik till följd av hög flyktinginvandring</a:t>
            </a:r>
          </a:p>
          <a:p>
            <a:pPr lvl="1"/>
            <a:r>
              <a:rPr lang="sv-SE" dirty="0" smtClean="0"/>
              <a:t>Negativ reporänta för att få upp inflationen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Arbetslösheten faller och Sverige går in i en högkonjunktur</a:t>
            </a:r>
          </a:p>
          <a:p>
            <a:endParaRPr lang="sv-SE" dirty="0" smtClean="0"/>
          </a:p>
          <a:p>
            <a:r>
              <a:rPr lang="sv-SE" dirty="0" smtClean="0"/>
              <a:t>Strukturella utmaningar</a:t>
            </a:r>
          </a:p>
          <a:p>
            <a:pPr lvl="1"/>
            <a:r>
              <a:rPr lang="sv-SE" dirty="0" smtClean="0"/>
              <a:t>Bostadsbrist</a:t>
            </a:r>
          </a:p>
          <a:p>
            <a:pPr lvl="1"/>
            <a:r>
              <a:rPr lang="sv-SE" dirty="0" smtClean="0"/>
              <a:t>Låg sysselsättningsgrad bland utrikes födda</a:t>
            </a:r>
          </a:p>
          <a:p>
            <a:pPr lvl="1"/>
            <a:r>
              <a:rPr lang="sv-SE" dirty="0" smtClean="0"/>
              <a:t>Ökat utgiftstryck till följd av fler äldre i befolkningen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 faller men vänder upp 2018 när allt fler flyktinginvandrare kommer in på arbetsmarknaden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34076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80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Hög arbetslöshet bland utrikes födda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59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Sverige går in i en högkonjunktur med positivt BNP-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0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De flesta indikatorer över resursutnyttjandet är redan högre än genomsnittligt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Säsongsrensade kvartalsvärden, normaliserade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32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Stigande resursutnyttjande på arbetsmarknaden ger högre löneökningstakt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375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3. Penningpolitik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024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922114"/>
          </a:xfrm>
        </p:spPr>
        <p:txBody>
          <a:bodyPr>
            <a:normAutofit/>
          </a:bodyPr>
          <a:lstStyle/>
          <a:p>
            <a:r>
              <a:rPr lang="sv-SE" dirty="0"/>
              <a:t>Inflationen fortsatt under målet 2017, men stiger till följd av högre löneökningstakt och starkare </a:t>
            </a:r>
            <a:r>
              <a:rPr lang="sv-SE" dirty="0" smtClean="0"/>
              <a:t>konjunktur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KPIF,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67062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Negativ reporänta till slutet av 2017 behövs för att få upp inflationen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268760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26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Fortfarande låga inflationsförväntningar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Genomsnitt för samtliga tillfrågade i TNS Sifo </a:t>
            </a:r>
            <a:r>
              <a:rPr lang="sv-SE" dirty="0" err="1" smtClean="0"/>
              <a:t>Prosperas</a:t>
            </a:r>
            <a:r>
              <a:rPr lang="sv-SE" dirty="0" smtClean="0"/>
              <a:t> enkät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250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Låga räntor i omvärlden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2974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(december 2015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2,3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(2,5)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-0,35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5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Kronans nominella växelkurs ungefär som genomsnittlig under 2000-talet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416496" y="1052736"/>
            <a:ext cx="6912199" cy="719609"/>
          </a:xfrm>
        </p:spPr>
        <p:txBody>
          <a:bodyPr>
            <a:normAutofit/>
          </a:bodyPr>
          <a:lstStyle/>
          <a:p>
            <a:r>
              <a:rPr lang="sv-SE" dirty="0"/>
              <a:t>Kronans effektiva växelkurs </a:t>
            </a:r>
            <a:r>
              <a:rPr lang="sv-SE" dirty="0" smtClean="0"/>
              <a:t>KIX 1992-11-18=100,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72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840190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behöver se till att högkonjunkturen består för att få upp inflationen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/>
              <a:t>BNP-gap, KPIF och </a:t>
            </a:r>
            <a:r>
              <a:rPr lang="sv-SE" dirty="0" smtClean="0"/>
              <a:t>reporänta, 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503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4. Finanspolitik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98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Expansiv finanspolitik 2016-2017 – åtstramning därefter för att åtminstone uppnå balans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40191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</a:t>
            </a:r>
            <a:r>
              <a:rPr lang="sv-SE" dirty="0"/>
              <a:t>i offentlig </a:t>
            </a:r>
            <a:r>
              <a:rPr lang="sv-SE" dirty="0" smtClean="0"/>
              <a:t>sektor, 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571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7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utgifter stiger som andel av BNP – hur mycket beror på politiska val – kräver inkomst-ökning även vid balansmål, men hur mycket?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34076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Inkomster och utgifter i offentlig sektor,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41232" y="2492896"/>
            <a:ext cx="252028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Scenariot förutsätter: 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/>
              <a:t>B</a:t>
            </a:r>
            <a:r>
              <a:rPr lang="sv-SE" sz="1400" dirty="0" smtClean="0"/>
              <a:t>ibehållet offentligt välfärdsåtagande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Krona-för-krona finansiering av utgiftsåtgärder till 2020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Därefter 1,2 procent finansiellt sparande som andel av BNP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160415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Puckel i skattekvoten för att finansiera välfärdsåtagandet och uppnå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Skatteintäkter i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041232" y="2852936"/>
            <a:ext cx="252028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1400" dirty="0"/>
              <a:t>3</a:t>
            </a:r>
            <a:r>
              <a:rPr lang="sv-SE" sz="1400" dirty="0" smtClean="0"/>
              <a:t> procentenheter högre skattekvot 2020 än 2016, men bara 2 procentenheter högre 2025 i scenariot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/>
              <a:t>Ska en utgiftspuckel finansieras direkt?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/>
              <a:t>Överskottsmål eller balansmål</a:t>
            </a:r>
            <a:r>
              <a:rPr lang="sv-SE" sz="1400" dirty="0" smtClean="0"/>
              <a:t>?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586442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6769448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Ekonomisk politik driver stark tillväxt i Sverige</a:t>
            </a:r>
          </a:p>
          <a:p>
            <a:pPr lvl="1"/>
            <a:r>
              <a:rPr lang="sv-SE" dirty="0" smtClean="0"/>
              <a:t>Expansiv finanspolitik till följd av hög flyktinginvandring</a:t>
            </a:r>
          </a:p>
          <a:p>
            <a:pPr lvl="1"/>
            <a:r>
              <a:rPr lang="sv-SE" dirty="0" smtClean="0"/>
              <a:t>Negativ reporänta för att få upp inflationen</a:t>
            </a:r>
          </a:p>
          <a:p>
            <a:endParaRPr lang="sv-SE" dirty="0" smtClean="0"/>
          </a:p>
          <a:p>
            <a:r>
              <a:rPr lang="sv-SE" dirty="0" smtClean="0"/>
              <a:t>Fortsatt återhämtning i omvärlden, men ganska långsam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Arbetslösheten faller och Sverige går in i en högkonjunktur</a:t>
            </a:r>
          </a:p>
          <a:p>
            <a:endParaRPr lang="sv-SE" dirty="0" smtClean="0"/>
          </a:p>
          <a:p>
            <a:r>
              <a:rPr lang="sv-SE" dirty="0" smtClean="0"/>
              <a:t>Strukturella utmaningar</a:t>
            </a:r>
          </a:p>
          <a:p>
            <a:pPr lvl="1"/>
            <a:r>
              <a:rPr lang="sv-SE" dirty="0" smtClean="0"/>
              <a:t>Bostadsbrist</a:t>
            </a:r>
          </a:p>
          <a:p>
            <a:pPr lvl="1"/>
            <a:r>
              <a:rPr lang="sv-SE" dirty="0" smtClean="0"/>
              <a:t>Låg sysselsättningsgrad bland utrikes födda</a:t>
            </a:r>
          </a:p>
          <a:p>
            <a:pPr lvl="1"/>
            <a:r>
              <a:rPr lang="sv-SE" dirty="0" smtClean="0"/>
              <a:t>Ökade offentliga utgifter till följd av fler äldre i befolkningen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Konjunkturinstitutets </a:t>
            </a:r>
            <a:r>
              <a:rPr lang="sv-SE" i="1" dirty="0"/>
              <a:t>prognosmodell för </a:t>
            </a:r>
            <a:r>
              <a:rPr lang="sv-SE" i="1" dirty="0" smtClean="0"/>
              <a:t>aktieprisindex</a:t>
            </a:r>
          </a:p>
          <a:p>
            <a:endParaRPr lang="sv-SE" i="1" dirty="0"/>
          </a:p>
          <a:p>
            <a:r>
              <a:rPr lang="sv-SE" i="1" dirty="0"/>
              <a:t>Arbetsmarknadsreformer i Tyskland och i </a:t>
            </a:r>
            <a:r>
              <a:rPr lang="sv-SE" i="1" dirty="0" smtClean="0"/>
              <a:t>Sverige</a:t>
            </a:r>
          </a:p>
          <a:p>
            <a:endParaRPr lang="sv-SE" i="1" dirty="0"/>
          </a:p>
          <a:p>
            <a:r>
              <a:rPr lang="sv-SE" i="1" dirty="0"/>
              <a:t>Råoljeprisets betydelse för </a:t>
            </a:r>
            <a:r>
              <a:rPr lang="sv-SE" i="1" dirty="0" smtClean="0"/>
              <a:t>konsumentpriserna</a:t>
            </a:r>
          </a:p>
          <a:p>
            <a:endParaRPr lang="sv-SE" i="1" dirty="0"/>
          </a:p>
          <a:p>
            <a:r>
              <a:rPr lang="sv-SE" i="1" dirty="0"/>
              <a:t>Bedömning av de offentliga finansernas långsiktiga </a:t>
            </a:r>
            <a:r>
              <a:rPr lang="sv-SE" i="1" dirty="0" smtClean="0"/>
              <a:t>hållbarhet</a:t>
            </a:r>
            <a:endParaRPr lang="sv-SE" i="1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06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1. Konjunkturen i omvärlden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5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Osäkerhet om den globala konjunkturen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65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Svag börsutveckling under inledningen av 2016, men uppgång i mars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3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Utvecklingen  på obligationsmarknaden i USA har tolkats som ökad risk för recession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10-dagars glidande medelvärde,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Skuggade fält avser perioder med recession i USA enligt NBER.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22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Fallande industriproduktion i USA ofta tecken på recession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säsongsrensade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Skuggade fält avser perioder med recession i USA enligt NBER.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801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833</Words>
  <Application>Microsoft Office PowerPoint</Application>
  <PresentationFormat>A4 (210 x 297 mm)</PresentationFormat>
  <Paragraphs>140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Office-tema</vt:lpstr>
      <vt:lpstr>KONJUNKTURINSTITUTET</vt:lpstr>
      <vt:lpstr>Sammanfattning</vt:lpstr>
      <vt:lpstr>Prognosen i sammandrag (december 2015 inom parentes)</vt:lpstr>
      <vt:lpstr>Fördjupningar</vt:lpstr>
      <vt:lpstr>1. Konjunkturen i omvärlden</vt:lpstr>
      <vt:lpstr>Osäkerhet om den globala konjunkturen</vt:lpstr>
      <vt:lpstr>Svag börsutveckling under inledningen av 2016, men uppgång i mars</vt:lpstr>
      <vt:lpstr>Utvecklingen  på obligationsmarknaden i USA har tolkats som ökad risk för recession</vt:lpstr>
      <vt:lpstr>Fallande industriproduktion i USA ofta tecken på recession</vt:lpstr>
      <vt:lpstr>Fallande inköpschefsindex i USA, men långt från nivåer som tidigare varit förenligt med recession</vt:lpstr>
      <vt:lpstr>Fortsatt stark utveckling på arbetsmarknaden i USA med fallande arbetslöshet</vt:lpstr>
      <vt:lpstr>Mest sannolikt med ungefär samma tillväxt i världsekonomin 2016 som i fjol, men gott om nedåtrisker</vt:lpstr>
      <vt:lpstr>2. Konjunkturen i Sverige</vt:lpstr>
      <vt:lpstr>Överraskande stark tillväxt i Sverige 2015 – barometern indikerar fortsatt god tillväxt</vt:lpstr>
      <vt:lpstr>Tillfälligt hög export i slutet av 2015 – ger tillväxtrekyl i början av 2016</vt:lpstr>
      <vt:lpstr>Hushållen pessimistiska om svensk ekonomi, men ganska positiva till sin egen ekonomi</vt:lpstr>
      <vt:lpstr>Bostadsbyggandet ökar men folkökningen överstiger nyproduktionen av bostäder med bred marginal</vt:lpstr>
      <vt:lpstr>Fortsatt optimistiska anställningsplaner i näringslivet</vt:lpstr>
      <vt:lpstr>Sysselsättningen ökar med 140 tusen personer under 2016 och 2017</vt:lpstr>
      <vt:lpstr>Arbetslösheten faller men vänder upp 2018 när allt fler flyktinginvandrare kommer in på arbetsmarknaden</vt:lpstr>
      <vt:lpstr>Hög arbetslöshet bland utrikes födda</vt:lpstr>
      <vt:lpstr>Sverige går in i en högkonjunktur med positivt BNP- och arbetsmarknadsgap</vt:lpstr>
      <vt:lpstr>De flesta indikatorer över resursutnyttjandet är redan högre än genomsnittligt</vt:lpstr>
      <vt:lpstr>Stigande resursutnyttjande på arbetsmarknaden ger högre löneökningstakt</vt:lpstr>
      <vt:lpstr>3. Penningpolitik</vt:lpstr>
      <vt:lpstr>Inflationen fortsatt under målet 2017, men stiger till följd av högre löneökningstakt och starkare konjunktur</vt:lpstr>
      <vt:lpstr>Negativ reporänta till slutet av 2017 behövs för att få upp inflationen</vt:lpstr>
      <vt:lpstr>Fortfarande låga inflationsförväntningar</vt:lpstr>
      <vt:lpstr>Låga räntor i omvärlden</vt:lpstr>
      <vt:lpstr>Kronans nominella växelkurs ungefär som genomsnittlig under 2000-talet</vt:lpstr>
      <vt:lpstr>Riksbanken behöver se till att högkonjunkturen består för att få upp inflationen</vt:lpstr>
      <vt:lpstr>4. Finanspolitik</vt:lpstr>
      <vt:lpstr>Expansiv finanspolitik 2016-2017 – åtstramning därefter för att åtminstone uppnå balans</vt:lpstr>
      <vt:lpstr>Offentliga utgifter stiger som andel av BNP – hur mycket beror på politiska val – kräver inkomst-ökning även vid balansmål, men hur mycket?</vt:lpstr>
      <vt:lpstr>Puckel i skattekvoten för att finansiera välfärdsåtagandet och uppnå överskottsmålet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58</cp:revision>
  <cp:lastPrinted>2016-03-23T07:35:54Z</cp:lastPrinted>
  <dcterms:created xsi:type="dcterms:W3CDTF">2013-02-22T10:31:08Z</dcterms:created>
  <dcterms:modified xsi:type="dcterms:W3CDTF">2016-03-23T07:38:01Z</dcterms:modified>
</cp:coreProperties>
</file>