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  <p:sldMasterId id="2147483660" r:id="rId2"/>
    <p:sldMasterId id="2147483669" r:id="rId3"/>
  </p:sldMasterIdLst>
  <p:notesMasterIdLst>
    <p:notesMasterId r:id="rId77"/>
  </p:notesMasterIdLst>
  <p:handoutMasterIdLst>
    <p:handoutMasterId r:id="rId78"/>
  </p:handoutMasterIdLst>
  <p:sldIdLst>
    <p:sldId id="266" r:id="rId4"/>
    <p:sldId id="290" r:id="rId5"/>
    <p:sldId id="337" r:id="rId6"/>
    <p:sldId id="258" r:id="rId7"/>
    <p:sldId id="395" r:id="rId8"/>
    <p:sldId id="319" r:id="rId9"/>
    <p:sldId id="397" r:id="rId10"/>
    <p:sldId id="366" r:id="rId11"/>
    <p:sldId id="370" r:id="rId12"/>
    <p:sldId id="446" r:id="rId13"/>
    <p:sldId id="372" r:id="rId14"/>
    <p:sldId id="447" r:id="rId15"/>
    <p:sldId id="373" r:id="rId16"/>
    <p:sldId id="304" r:id="rId17"/>
    <p:sldId id="375" r:id="rId18"/>
    <p:sldId id="374" r:id="rId19"/>
    <p:sldId id="306" r:id="rId20"/>
    <p:sldId id="324" r:id="rId21"/>
    <p:sldId id="325" r:id="rId22"/>
    <p:sldId id="376" r:id="rId23"/>
    <p:sldId id="328" r:id="rId24"/>
    <p:sldId id="334" r:id="rId25"/>
    <p:sldId id="377" r:id="rId26"/>
    <p:sldId id="391" r:id="rId27"/>
    <p:sldId id="390" r:id="rId28"/>
    <p:sldId id="396" r:id="rId29"/>
    <p:sldId id="398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435" r:id="rId66"/>
    <p:sldId id="436" r:id="rId67"/>
    <p:sldId id="437" r:id="rId68"/>
    <p:sldId id="438" r:id="rId69"/>
    <p:sldId id="439" r:id="rId70"/>
    <p:sldId id="440" r:id="rId71"/>
    <p:sldId id="441" r:id="rId72"/>
    <p:sldId id="442" r:id="rId73"/>
    <p:sldId id="443" r:id="rId74"/>
    <p:sldId id="444" r:id="rId75"/>
    <p:sldId id="445" r:id="rId76"/>
  </p:sldIdLst>
  <p:sldSz cx="9906000" cy="6858000" type="A4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741"/>
    <a:srgbClr val="4D4D4D"/>
    <a:srgbClr val="02619C"/>
    <a:srgbClr val="AD790B"/>
    <a:srgbClr val="661E4E"/>
    <a:srgbClr val="FF5050"/>
    <a:srgbClr val="C0C0C0"/>
    <a:srgbClr val="A22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79123" autoAdjust="0"/>
  </p:normalViewPr>
  <p:slideViewPr>
    <p:cSldViewPr snapToGrid="0">
      <p:cViewPr>
        <p:scale>
          <a:sx n="100" d="100"/>
          <a:sy n="100" d="100"/>
        </p:scale>
        <p:origin x="-252" y="-17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6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S_VOL1_SERVER\VOL1\MEK\15_&#197;rlig%20rapport\2015_Transport\03_Styrmedel\Biobr&#228;nsle\Tabeller\Br&#228;nslepriser%20i%20EU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S_VOL1_SERVER\VOL1\MEK\15_&#197;rlig%20rapport\2015_Transport\03_Styrmedel\Biobr&#228;nsle\Tabeller\Tabell_s&#229;lda%20biodrivmedel_1999_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26583712287959"/>
          <c:y val="0"/>
          <c:w val="0.70068952755182656"/>
          <c:h val="0.812070825540686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cat>
            <c:strRef>
              <c:f>Blad1!$A$30:$A$38</c:f>
              <c:strCache>
                <c:ptCount val="9"/>
                <c:pt idx="0">
                  <c:v>Diffusa utsläpp </c:v>
                </c:pt>
                <c:pt idx="1">
                  <c:v>Hushåll, lokaler</c:v>
                </c:pt>
                <c:pt idx="2">
                  <c:v>Avfall </c:v>
                </c:pt>
                <c:pt idx="3">
                  <c:v>Övriga inrikes transporter</c:v>
                </c:pt>
                <c:pt idx="4">
                  <c:v>Industriprocesser </c:v>
                </c:pt>
                <c:pt idx="5">
                  <c:v>Industrins förbränning </c:v>
                </c:pt>
                <c:pt idx="6">
                  <c:v>Jordbruk </c:v>
                </c:pt>
                <c:pt idx="7">
                  <c:v>Energiindustrin </c:v>
                </c:pt>
                <c:pt idx="8">
                  <c:v>Inrikes vägtrafik </c:v>
                </c:pt>
              </c:strCache>
            </c:strRef>
          </c:cat>
          <c:val>
            <c:numRef>
              <c:f>Blad1!$C$30:$C$38</c:f>
              <c:numCache>
                <c:formatCode>0</c:formatCode>
                <c:ptCount val="9"/>
                <c:pt idx="0">
                  <c:v>2.0798594301902353</c:v>
                </c:pt>
                <c:pt idx="1">
                  <c:v>2.6123751636096317</c:v>
                </c:pt>
                <c:pt idx="2">
                  <c:v>2.9010453086618972</c:v>
                </c:pt>
                <c:pt idx="3">
                  <c:v>8.4323956036074801</c:v>
                </c:pt>
                <c:pt idx="4">
                  <c:v>11.118283040180732</c:v>
                </c:pt>
                <c:pt idx="5">
                  <c:v>11.738654904702992</c:v>
                </c:pt>
                <c:pt idx="6">
                  <c:v>12.369784662829684</c:v>
                </c:pt>
                <c:pt idx="7">
                  <c:v>18.073261255446184</c:v>
                </c:pt>
                <c:pt idx="8">
                  <c:v>30.674340630771162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00000"/>
        <c:axId val="116916608"/>
      </c:barChart>
      <c:catAx>
        <c:axId val="115600000"/>
        <c:scaling>
          <c:orientation val="minMax"/>
        </c:scaling>
        <c:delete val="0"/>
        <c:axPos val="l"/>
        <c:majorTickMark val="out"/>
        <c:minorTickMark val="none"/>
        <c:tickLblPos val="nextTo"/>
        <c:crossAx val="116916608"/>
        <c:crosses val="autoZero"/>
        <c:auto val="1"/>
        <c:lblAlgn val="ctr"/>
        <c:lblOffset val="100"/>
        <c:noMultiLvlLbl val="0"/>
      </c:catAx>
      <c:valAx>
        <c:axId val="1169166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.89126596675415581"/>
              <c:y val="0.8694211140274132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156000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0.17383016969964718"/>
                  <c:y val="-0.3574462397909941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13599902929795"/>
                  <c:y val="6.6696636622289751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669028614173357"/>
                  <c:y val="8.19139990972082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Blad1!$A$2:$A$4</c:f>
              <c:strCache>
                <c:ptCount val="2"/>
                <c:pt idx="0">
                  <c:v>Övrigt</c:v>
                </c:pt>
                <c:pt idx="1">
                  <c:v>EU ETS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2700">
                <a:solidFill>
                  <a:schemeClr val="bg1"/>
                </a:solidFill>
                <a:prstDash val="dash"/>
              </a:ln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ln w="12700">
                <a:noFill/>
              </a:ln>
            </c:spPr>
          </c:dPt>
          <c:dPt>
            <c:idx val="2"/>
            <c:bubble3D val="0"/>
            <c:spPr>
              <a:noFill/>
              <a:ln w="12700"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 err="1" smtClean="0"/>
                      <a:t>Vägtrans</a:t>
                    </a:r>
                    <a:r>
                      <a:rPr lang="en-US" sz="1800" dirty="0" smtClean="0"/>
                      <a:t>-porter</a:t>
                    </a:r>
                    <a:r>
                      <a:rPr lang="en-US" sz="1800" dirty="0"/>
                      <a:t>
</a:t>
                    </a:r>
                    <a:r>
                      <a:rPr lang="en-US" sz="1800" dirty="0" smtClean="0"/>
                      <a:t>31%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numFmt formatCode="0.0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Blad1!$A$2:$A$5</c:f>
              <c:strCache>
                <c:ptCount val="3"/>
                <c:pt idx="0">
                  <c:v>Vägtransporter</c:v>
                </c:pt>
                <c:pt idx="1">
                  <c:v>Övrig</c:v>
                </c:pt>
                <c:pt idx="2">
                  <c:v>EU ETS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31</c:v>
                </c:pt>
                <c:pt idx="1">
                  <c:v>34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Blad1!$B$66</c:f>
              <c:strCache>
                <c:ptCount val="1"/>
                <c:pt idx="0">
                  <c:v>Punktskatter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16"/>
            <c:invertIfNegative val="0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0"/>
                  <c:y val="-0.18202496321877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1318618119717291E-3"/>
                  <c:y val="-0.24191647237373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1.6083632864611523E-3"/>
                  <c:y val="-0.38527790086922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Blad1!$A$67:$A$95</c:f>
              <c:strCache>
                <c:ptCount val="29"/>
                <c:pt idx="0">
                  <c:v>Litauen</c:v>
                </c:pt>
                <c:pt idx="1">
                  <c:v>Bulgarien</c:v>
                </c:pt>
                <c:pt idx="2">
                  <c:v>Grekland</c:v>
                </c:pt>
                <c:pt idx="3">
                  <c:v>Spanien</c:v>
                </c:pt>
                <c:pt idx="4">
                  <c:v>Lettland</c:v>
                </c:pt>
                <c:pt idx="5">
                  <c:v>Luxemburg</c:v>
                </c:pt>
                <c:pt idx="6">
                  <c:v>Polen</c:v>
                </c:pt>
                <c:pt idx="7">
                  <c:v>Ungern</c:v>
                </c:pt>
                <c:pt idx="8">
                  <c:v>Kroatien</c:v>
                </c:pt>
                <c:pt idx="9">
                  <c:v>Slovakien</c:v>
                </c:pt>
                <c:pt idx="10">
                  <c:v>Estland</c:v>
                </c:pt>
                <c:pt idx="11">
                  <c:v>Tjeckien</c:v>
                </c:pt>
                <c:pt idx="12">
                  <c:v>Portugal</c:v>
                </c:pt>
                <c:pt idx="13">
                  <c:v>Danmark</c:v>
                </c:pt>
                <c:pt idx="14">
                  <c:v>Österrike</c:v>
                </c:pt>
                <c:pt idx="15">
                  <c:v>Rumänien</c:v>
                </c:pt>
                <c:pt idx="16">
                  <c:v>EU Medel</c:v>
                </c:pt>
                <c:pt idx="17">
                  <c:v>Malta</c:v>
                </c:pt>
                <c:pt idx="18">
                  <c:v>Cypern</c:v>
                </c:pt>
                <c:pt idx="19">
                  <c:v>Frankrike</c:v>
                </c:pt>
                <c:pt idx="20">
                  <c:v>Irland</c:v>
                </c:pt>
                <c:pt idx="21">
                  <c:v>Nederländerna</c:v>
                </c:pt>
                <c:pt idx="22">
                  <c:v>Tyskland</c:v>
                </c:pt>
                <c:pt idx="23">
                  <c:v>Slovenien</c:v>
                </c:pt>
                <c:pt idx="24">
                  <c:v>Finland</c:v>
                </c:pt>
                <c:pt idx="25">
                  <c:v>Sverige</c:v>
                </c:pt>
                <c:pt idx="26">
                  <c:v>Belgien</c:v>
                </c:pt>
                <c:pt idx="27">
                  <c:v>Italien</c:v>
                </c:pt>
                <c:pt idx="28">
                  <c:v>Storbritannien</c:v>
                </c:pt>
              </c:strCache>
            </c:strRef>
          </c:cat>
          <c:val>
            <c:numRef>
              <c:f>Blad1!$B$67:$B$95</c:f>
              <c:numCache>
                <c:formatCode>0.0</c:formatCode>
                <c:ptCount val="29"/>
                <c:pt idx="0">
                  <c:v>3.0723000000000003</c:v>
                </c:pt>
                <c:pt idx="1">
                  <c:v>3.0723000000000003</c:v>
                </c:pt>
                <c:pt idx="2">
                  <c:v>3.0723000000000003</c:v>
                </c:pt>
                <c:pt idx="3">
                  <c:v>3.0816100000000004</c:v>
                </c:pt>
                <c:pt idx="4">
                  <c:v>3.1002300000000003</c:v>
                </c:pt>
                <c:pt idx="5">
                  <c:v>3.1467800000000006</c:v>
                </c:pt>
                <c:pt idx="6">
                  <c:v>3.2398799999999999</c:v>
                </c:pt>
                <c:pt idx="7">
                  <c:v>3.4260800000000002</c:v>
                </c:pt>
                <c:pt idx="8">
                  <c:v>3.4447000000000001</c:v>
                </c:pt>
                <c:pt idx="9">
                  <c:v>3.5936600000000003</c:v>
                </c:pt>
                <c:pt idx="10">
                  <c:v>3.6588300000000005</c:v>
                </c:pt>
                <c:pt idx="11">
                  <c:v>3.6960700000000002</c:v>
                </c:pt>
                <c:pt idx="12">
                  <c:v>3.7426200000000005</c:v>
                </c:pt>
                <c:pt idx="13">
                  <c:v>3.8543400000000001</c:v>
                </c:pt>
                <c:pt idx="14">
                  <c:v>3.95675</c:v>
                </c:pt>
                <c:pt idx="15">
                  <c:v>3.9660600000000001</c:v>
                </c:pt>
                <c:pt idx="16">
                  <c:v>4.0870899999999999</c:v>
                </c:pt>
                <c:pt idx="17">
                  <c:v>4.1150200000000003</c:v>
                </c:pt>
                <c:pt idx="18">
                  <c:v>4.1895000000000007</c:v>
                </c:pt>
                <c:pt idx="19">
                  <c:v>4.3570800000000007</c:v>
                </c:pt>
                <c:pt idx="20">
                  <c:v>4.4594899999999997</c:v>
                </c:pt>
                <c:pt idx="21">
                  <c:v>4.4874200000000002</c:v>
                </c:pt>
                <c:pt idx="22">
                  <c:v>4.5246599999999999</c:v>
                </c:pt>
                <c:pt idx="23">
                  <c:v>4.6084500000000004</c:v>
                </c:pt>
                <c:pt idx="24">
                  <c:v>4.7108600000000003</c:v>
                </c:pt>
                <c:pt idx="25">
                  <c:v>5.3718699999999995</c:v>
                </c:pt>
                <c:pt idx="26">
                  <c:v>5.3997999999999999</c:v>
                </c:pt>
                <c:pt idx="27">
                  <c:v>5.7442700000000002</c:v>
                </c:pt>
                <c:pt idx="28">
                  <c:v>7.2618000000000009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373952"/>
        <c:axId val="117637888"/>
      </c:barChart>
      <c:catAx>
        <c:axId val="117373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17637888"/>
        <c:crosses val="autoZero"/>
        <c:auto val="1"/>
        <c:lblAlgn val="ctr"/>
        <c:lblOffset val="100"/>
        <c:noMultiLvlLbl val="0"/>
      </c:catAx>
      <c:valAx>
        <c:axId val="1176378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73739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areaChart>
        <c:grouping val="standard"/>
        <c:varyColors val="0"/>
        <c:ser>
          <c:idx val="3"/>
          <c:order val="3"/>
          <c:tx>
            <c:strRef>
              <c:f>Blad1!$E$1</c:f>
              <c:strCache>
                <c:ptCount val="1"/>
                <c:pt idx="0">
                  <c:v>Totalt förnybart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numRef>
              <c:f>Blad1!$A$2:$A$16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Blad1!$E$2:$E$16</c:f>
              <c:numCache>
                <c:formatCode>0.0</c:formatCode>
                <c:ptCount val="15"/>
                <c:pt idx="0">
                  <c:v>9.3888888888888883E-2</c:v>
                </c:pt>
                <c:pt idx="1">
                  <c:v>0.25688353333333336</c:v>
                </c:pt>
                <c:pt idx="2">
                  <c:v>0.34079189999999998</c:v>
                </c:pt>
                <c:pt idx="3">
                  <c:v>0.58026613333333332</c:v>
                </c:pt>
                <c:pt idx="4">
                  <c:v>1.0401138333333333</c:v>
                </c:pt>
                <c:pt idx="5">
                  <c:v>1.748634</c:v>
                </c:pt>
                <c:pt idx="6">
                  <c:v>1.94</c:v>
                </c:pt>
                <c:pt idx="7">
                  <c:v>2.73</c:v>
                </c:pt>
                <c:pt idx="8">
                  <c:v>3.62</c:v>
                </c:pt>
                <c:pt idx="9">
                  <c:v>4.3600000000000003</c:v>
                </c:pt>
                <c:pt idx="10">
                  <c:v>4.5999999999999996</c:v>
                </c:pt>
                <c:pt idx="11">
                  <c:v>4.99</c:v>
                </c:pt>
                <c:pt idx="12">
                  <c:v>5.93</c:v>
                </c:pt>
                <c:pt idx="13">
                  <c:v>7.1400000000000006</c:v>
                </c:pt>
                <c:pt idx="14">
                  <c:v>8.379999999999999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086848"/>
        <c:axId val="117092736"/>
      </c:areaChar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Etanol</c:v>
                </c:pt>
              </c:strCache>
            </c:strRef>
          </c:tx>
          <c:marker>
            <c:symbol val="none"/>
          </c:marker>
          <c:cat>
            <c:numRef>
              <c:f>Blad1!$A$2:$A$16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Blad1!$B$2:$B$16</c:f>
              <c:numCache>
                <c:formatCode>0.0</c:formatCode>
                <c:ptCount val="15"/>
                <c:pt idx="0">
                  <c:v>9.3888888888888883E-2</c:v>
                </c:pt>
                <c:pt idx="1">
                  <c:v>0.25688353333333336</c:v>
                </c:pt>
                <c:pt idx="2">
                  <c:v>0.34079189999999998</c:v>
                </c:pt>
                <c:pt idx="3">
                  <c:v>0.58026613333333332</c:v>
                </c:pt>
                <c:pt idx="4">
                  <c:v>1.0401138333333333</c:v>
                </c:pt>
                <c:pt idx="5">
                  <c:v>1.748634</c:v>
                </c:pt>
                <c:pt idx="6">
                  <c:v>1.68</c:v>
                </c:pt>
                <c:pt idx="7">
                  <c:v>1.89</c:v>
                </c:pt>
                <c:pt idx="8">
                  <c:v>2.12</c:v>
                </c:pt>
                <c:pt idx="9">
                  <c:v>2.4900000000000002</c:v>
                </c:pt>
                <c:pt idx="10">
                  <c:v>2.2999999999999998</c:v>
                </c:pt>
                <c:pt idx="11">
                  <c:v>2.36</c:v>
                </c:pt>
                <c:pt idx="12">
                  <c:v>2.48</c:v>
                </c:pt>
                <c:pt idx="13">
                  <c:v>2.4</c:v>
                </c:pt>
                <c:pt idx="14">
                  <c:v>2.09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Biodiesel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Blad1!$A$2:$A$16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Blad1!$C$2:$C$16</c:f>
              <c:numCache>
                <c:formatCode>General</c:formatCode>
                <c:ptCount val="15"/>
                <c:pt idx="6" formatCode="0.0">
                  <c:v>0.1</c:v>
                </c:pt>
                <c:pt idx="7" formatCode="0.0">
                  <c:v>0.61</c:v>
                </c:pt>
                <c:pt idx="8" formatCode="0.0">
                  <c:v>1.22</c:v>
                </c:pt>
                <c:pt idx="9" formatCode="0.0">
                  <c:v>1.54</c:v>
                </c:pt>
                <c:pt idx="10" formatCode="0.0">
                  <c:v>1.89</c:v>
                </c:pt>
                <c:pt idx="11" formatCode="0.0">
                  <c:v>2.06</c:v>
                </c:pt>
                <c:pt idx="12" formatCode="0.0">
                  <c:v>2.72</c:v>
                </c:pt>
                <c:pt idx="13" formatCode="0.0">
                  <c:v>3.93</c:v>
                </c:pt>
                <c:pt idx="14" formatCode="0.0">
                  <c:v>5.42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Biogas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Blad1!$A$2:$A$16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Blad1!$D$2:$D$16</c:f>
              <c:numCache>
                <c:formatCode>General</c:formatCode>
                <c:ptCount val="15"/>
                <c:pt idx="6" formatCode="0.0">
                  <c:v>0.16</c:v>
                </c:pt>
                <c:pt idx="7" formatCode="0.0">
                  <c:v>0.23</c:v>
                </c:pt>
                <c:pt idx="8" formatCode="0.0">
                  <c:v>0.28000000000000003</c:v>
                </c:pt>
                <c:pt idx="9" formatCode="0.0">
                  <c:v>0.33</c:v>
                </c:pt>
                <c:pt idx="10" formatCode="0.0">
                  <c:v>0.41</c:v>
                </c:pt>
                <c:pt idx="11" formatCode="0.0">
                  <c:v>0.56999999999999995</c:v>
                </c:pt>
                <c:pt idx="12" formatCode="0.0">
                  <c:v>0.73</c:v>
                </c:pt>
                <c:pt idx="13" formatCode="0.0">
                  <c:v>0.81</c:v>
                </c:pt>
                <c:pt idx="14" formatCode="0.0">
                  <c:v>0.87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86848"/>
        <c:axId val="117092736"/>
      </c:lineChart>
      <c:catAx>
        <c:axId val="11708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092736"/>
        <c:crosses val="autoZero"/>
        <c:auto val="1"/>
        <c:lblAlgn val="ctr"/>
        <c:lblOffset val="100"/>
        <c:noMultiLvlLbl val="0"/>
      </c:catAx>
      <c:valAx>
        <c:axId val="1170927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70868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96" y="0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29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fld id="{08BD0B4C-FC85-4922-A832-D90E628D25D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61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96" y="0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6125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16914"/>
            <a:ext cx="5436208" cy="446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29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fld id="{A6601D3F-880B-406D-8491-09ECF8C2F9D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918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8B73E-3A8A-46B6-9E74-9296B9E53EFF}" type="slidenum">
              <a:rPr lang="sv-SE"/>
              <a:pPr/>
              <a:t>1</a:t>
            </a:fld>
            <a:endParaRPr lang="sv-SE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07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92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2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92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92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92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8B73E-3A8A-46B6-9E74-9296B9E53EFF}" type="slidenum">
              <a:rPr lang="sv-SE"/>
              <a:pPr/>
              <a:t>16</a:t>
            </a:fld>
            <a:endParaRPr lang="sv-SE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92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92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9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787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8B73E-3A8A-46B6-9E74-9296B9E53EFF}" type="slidenum">
              <a:rPr lang="sv-SE"/>
              <a:pPr/>
              <a:t>20</a:t>
            </a:fld>
            <a:endParaRPr lang="sv-SE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22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22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22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966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601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601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8B73E-3A8A-46B6-9E74-9296B9E53EFF}" type="slidenum">
              <a:rPr lang="sv-SE"/>
              <a:pPr/>
              <a:t>27</a:t>
            </a:fld>
            <a:endParaRPr lang="sv-SE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6125"/>
            <a:ext cx="5375275" cy="3722688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>
                <a:solidFill>
                  <a:prstClr val="black"/>
                </a:solidFill>
              </a:rPr>
              <a:pPr/>
              <a:t>48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37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2014?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>
                <a:solidFill>
                  <a:prstClr val="black"/>
                </a:solidFill>
              </a:rPr>
              <a:pPr/>
              <a:t>58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3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8B73E-3A8A-46B6-9E74-9296B9E53EFF}" type="slidenum">
              <a:rPr lang="sv-SE"/>
              <a:pPr/>
              <a:t>3</a:t>
            </a:fld>
            <a:endParaRPr lang="sv-SE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0BFDD-15B8-416D-A94D-0E32677134E6}" type="slidenum">
              <a:rPr lang="nb-NO" smtClean="0">
                <a:solidFill>
                  <a:prstClr val="black"/>
                </a:solidFill>
              </a:rPr>
              <a:pPr/>
              <a:t>62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3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8B73E-3A8A-46B6-9E74-9296B9E53EFF}" type="slidenum">
              <a:rPr lang="sv-SE"/>
              <a:pPr/>
              <a:t>4</a:t>
            </a:fld>
            <a:endParaRPr lang="sv-SE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60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0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107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0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8B73E-3A8A-46B6-9E74-9296B9E53EFF}" type="slidenum">
              <a:rPr lang="sv-SE"/>
              <a:pPr/>
              <a:t>9</a:t>
            </a:fld>
            <a:endParaRPr lang="sv-SE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54000" y="254000"/>
            <a:ext cx="6796088" cy="496888"/>
          </a:xfrm>
        </p:spPr>
        <p:txBody>
          <a:bodyPr/>
          <a:lstStyle>
            <a:lvl1pPr>
              <a:spcAft>
                <a:spcPct val="50000"/>
              </a:spcAft>
              <a:defRPr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54000" y="719138"/>
            <a:ext cx="6769100" cy="647700"/>
          </a:xfrm>
        </p:spPr>
        <p:txBody>
          <a:bodyPr lIns="90000" tIns="46800" rIns="90000" bIns="46800"/>
          <a:lstStyle>
            <a:lvl1pPr marL="0" indent="0">
              <a:spcBef>
                <a:spcPct val="0"/>
              </a:spcBef>
              <a:buFontTx/>
              <a:buNone/>
              <a:defRPr>
                <a:solidFill>
                  <a:srgbClr val="72A74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grpSp>
        <p:nvGrpSpPr>
          <p:cNvPr id="4205" name="Group 109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pic>
          <p:nvPicPr>
            <p:cNvPr id="4191" name="Picture 95" descr="sv logotyp 8 cm 6% beskrure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2" name="Picture 96" descr="Miljoekonom_liteni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" y="3918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3" name="Picture 97" descr="Analysunderla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" y="3669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4" name="Picture 98" descr="Barometernliten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" y="3665"/>
              <a:ext cx="56" cy="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5" name="Picture 99" descr="Konjlaget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9" y="3665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6" name="Picture 100" descr="Lonebildn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9" y="3918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7" name="Picture 101" descr="Specialstudier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" y="3793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8" name="Picture 102" descr="SwedishEconomy2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9" y="3793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" name="Picture 103" descr="WageFormation2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" y="3918"/>
              <a:ext cx="54" cy="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0" name="Picture 104" descr="Workingpaper2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" y="3793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4" name="Picture 108" descr="Miljoekonomiliten (2)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" y="3087"/>
              <a:ext cx="364" cy="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99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387975" y="254000"/>
            <a:ext cx="1711325" cy="61579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4981575" cy="61579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382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17320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pPr/>
              <a:t>2015-12-11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646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pPr/>
              <a:t>2015-12-11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057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pPr/>
              <a:t>2015-12-11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793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pPr/>
              <a:t>2015-12-11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45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pPr/>
              <a:t>2015-12-11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45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pPr/>
              <a:t>2015-12-11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800" b="1" dirty="0" smtClean="0">
                <a:solidFill>
                  <a:srgbClr val="333333"/>
                </a:solidFill>
                <a:latin typeface="Verdana"/>
              </a:rPr>
              <a:t>Innehållsförteckning</a:t>
            </a:r>
            <a:endParaRPr lang="sv-SE" sz="1800" b="1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800" b="1" dirty="0" smtClean="0">
                <a:solidFill>
                  <a:srgbClr val="4D4D4D"/>
                </a:solidFill>
                <a:latin typeface="Verdana"/>
              </a:rPr>
              <a:t>Konjunkturinstitutet</a:t>
            </a:r>
            <a:endParaRPr lang="sv-SE" sz="1800" b="1" dirty="0">
              <a:solidFill>
                <a:srgbClr val="4D4D4D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4069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36609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769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2610" y="1772817"/>
            <a:ext cx="7720440" cy="14700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42610" y="3356992"/>
            <a:ext cx="7722858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E10A-00E6-4047-8A04-058736C39EF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13470"/>
            <a:ext cx="9906000" cy="114453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4"/>
          <a:stretch>
            <a:fillRect/>
          </a:stretch>
        </p:blipFill>
        <p:spPr>
          <a:xfrm>
            <a:off x="8541399" y="188641"/>
            <a:ext cx="1364601" cy="597835"/>
          </a:xfrm>
          <a:prstGeom prst="rect">
            <a:avLst/>
          </a:prstGeom>
        </p:spPr>
      </p:pic>
      <p:pic>
        <p:nvPicPr>
          <p:cNvPr id="11" name="Bilde 10" descr="Toi_logo_byline_eng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1745" y="188640"/>
            <a:ext cx="430922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7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1D78-CD94-4AF9-B90F-70CD65A3DD8D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69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906000" cy="5877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13D2-A21A-469B-A1CD-96EA0138D3B6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5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8583" y="4406901"/>
            <a:ext cx="7994022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08583" y="2906713"/>
            <a:ext cx="799402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ECCF-A196-426F-A404-F73165CD2E05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73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7C7E-E786-40AA-A1D9-757A40D35A5C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55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3BCD-CA5F-4D43-B5B6-EDC093F11A96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86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CFC-6B65-4D21-9DC6-1FAED417ACDB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81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09D8-24A4-482F-919D-A4E547F4FDB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38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25C4-80F0-4927-90F4-A76E9F803B81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84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B5D4-2015-4A8A-BC29-42DA4FDFA63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42163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19A6-2CAC-4A29-85EF-E9CCA6180F60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64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49AD-2426-4FCC-84CC-97017E115421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11.12.2015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8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6425" y="1265238"/>
            <a:ext cx="3163888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22713" y="1265238"/>
            <a:ext cx="3165475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708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647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988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4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7816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033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jpeg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jpe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68453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och skriva Huvudrubrik.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5" y="1265238"/>
            <a:ext cx="6481763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februari 2008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8266113" y="6491288"/>
            <a:ext cx="163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sz="1800">
              <a:latin typeface="Arial" charset="0"/>
            </a:endParaRPr>
          </a:p>
        </p:txBody>
      </p:sp>
      <p:grpSp>
        <p:nvGrpSpPr>
          <p:cNvPr id="1139" name="Group 115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pic>
          <p:nvPicPr>
            <p:cNvPr id="1140" name="Picture 116" descr="sv logotyp 8 cm 6% beskruren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1" name="Picture 117" descr="Miljoekonom_liteni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" y="3918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2" name="Picture 118" descr="Analysunderla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" y="3669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3" name="Picture 119" descr="Barometernliten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" y="3665"/>
              <a:ext cx="56" cy="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4" name="Picture 120" descr="Konjlaget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9" y="3665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5" name="Picture 121" descr="Lonebildn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9" y="3918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6" name="Picture 122" descr="Specialstudier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" y="3793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" name="Picture 123" descr="SwedishEconomy2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9" y="3793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8" name="Picture 124" descr="WageFormation2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" y="3918"/>
              <a:ext cx="54" cy="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" name="Picture 125" descr="Workingpaper2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" y="3793"/>
              <a:ext cx="54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0" name="Picture 126" descr="Miljoekonomiliten (2)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" y="3087"/>
              <a:ext cx="364" cy="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100000"/>
        </a:spcAft>
        <a:defRPr b="1">
          <a:solidFill>
            <a:srgbClr val="72A74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100000"/>
        </a:spcAft>
        <a:defRPr b="1">
          <a:solidFill>
            <a:srgbClr val="72A74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100000"/>
        </a:spcAft>
        <a:defRPr b="1">
          <a:solidFill>
            <a:srgbClr val="72A74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100000"/>
        </a:spcAft>
        <a:defRPr b="1">
          <a:solidFill>
            <a:srgbClr val="72A74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100000"/>
        </a:spcAft>
        <a:defRPr b="1">
          <a:solidFill>
            <a:srgbClr val="72A74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100000"/>
        </a:spcAft>
        <a:defRPr b="1">
          <a:solidFill>
            <a:srgbClr val="72A74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100000"/>
        </a:spcAft>
        <a:defRPr b="1">
          <a:solidFill>
            <a:srgbClr val="72A74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100000"/>
        </a:spcAft>
        <a:defRPr b="1">
          <a:solidFill>
            <a:srgbClr val="72A74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100000"/>
        </a:spcAft>
        <a:defRPr b="1">
          <a:solidFill>
            <a:srgbClr val="72A74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A2019E-6387-4EE7-9D57-BB56FA1D45AA}" type="datetimeFigureOut">
              <a:rPr lang="sv-SE" smtClean="0"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2015-12-11</a:t>
            </a:fld>
            <a:endParaRPr lang="sv-SE">
              <a:latin typeface="Verdana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latin typeface="Verdana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ED046C0-1CA2-4C04-85DE-8D258BC54A86}" type="slidenum">
              <a:rPr lang="sv-SE" smtClean="0"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176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95300" y="6545238"/>
            <a:ext cx="869301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44E380-DA17-4EF6-A501-586DFC19DF5C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11.12.2015</a:t>
            </a:fld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42610" y="6545238"/>
            <a:ext cx="4368485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67941" y="6545238"/>
            <a:ext cx="479258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lysbildenummer 5"/>
          <p:cNvSpPr txBox="1">
            <a:spLocks/>
          </p:cNvSpPr>
          <p:nvPr/>
        </p:nvSpPr>
        <p:spPr>
          <a:xfrm>
            <a:off x="5733087" y="6545238"/>
            <a:ext cx="479258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err="1" smtClean="0">
                <a:solidFill>
                  <a:prstClr val="black">
                    <a:tint val="75000"/>
                  </a:prstClr>
                </a:solidFill>
                <a:latin typeface="Arial"/>
              </a:rPr>
              <a:t>Page</a:t>
            </a:r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9" name="Bilde 8" descr="Toi_logo_byline_en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25208" y="6451480"/>
            <a:ext cx="2730303" cy="3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2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1800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Wingdings" pitchFamily="2" charset="2"/>
        <a:buChar char="§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80000" algn="l" defTabSz="9144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0" indent="-180000" algn="l" defTabSz="9144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Wingdings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180000" algn="l" defTabSz="9144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icct.org/sites/default/files/publications/ICCT_LaboratoryToRoad_2015_Report_English.pdf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72.jpeg"/><Relationship Id="rId18" Type="http://schemas.openxmlformats.org/officeDocument/2006/relationships/image" Target="../media/image77.jpeg"/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12" Type="http://schemas.openxmlformats.org/officeDocument/2006/relationships/image" Target="../media/image71.jpeg"/><Relationship Id="rId17" Type="http://schemas.openxmlformats.org/officeDocument/2006/relationships/image" Target="../media/image76.png"/><Relationship Id="rId2" Type="http://schemas.openxmlformats.org/officeDocument/2006/relationships/image" Target="../media/image63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6.png"/><Relationship Id="rId11" Type="http://schemas.openxmlformats.org/officeDocument/2006/relationships/image" Target="../media/image70.jpeg"/><Relationship Id="rId5" Type="http://schemas.openxmlformats.org/officeDocument/2006/relationships/image" Target="../media/image62.jpeg"/><Relationship Id="rId15" Type="http://schemas.openxmlformats.org/officeDocument/2006/relationships/image" Target="../media/image74.png"/><Relationship Id="rId10" Type="http://schemas.openxmlformats.org/officeDocument/2006/relationships/image" Target="../media/image69.jpeg"/><Relationship Id="rId19" Type="http://schemas.openxmlformats.org/officeDocument/2006/relationships/image" Target="../media/image78.jpeg"/><Relationship Id="rId4" Type="http://schemas.openxmlformats.org/officeDocument/2006/relationships/image" Target="../media/image65.jpeg"/><Relationship Id="rId9" Type="http://schemas.openxmlformats.org/officeDocument/2006/relationships/image" Target="../media/image68.jpeg"/><Relationship Id="rId14" Type="http://schemas.openxmlformats.org/officeDocument/2006/relationships/image" Target="../media/image73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75" name="Group 23"/>
          <p:cNvGrpSpPr>
            <a:grpSpLocks/>
          </p:cNvGrpSpPr>
          <p:nvPr/>
        </p:nvGrpSpPr>
        <p:grpSpPr bwMode="auto">
          <a:xfrm>
            <a:off x="15875" y="0"/>
            <a:ext cx="9912350" cy="6842125"/>
            <a:chOff x="0" y="0"/>
            <a:chExt cx="6244" cy="4310"/>
          </a:xfrm>
        </p:grpSpPr>
        <p:sp>
          <p:nvSpPr>
            <p:cNvPr id="125973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6240" cy="40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dirty="0"/>
            </a:p>
          </p:txBody>
        </p:sp>
        <p:sp>
          <p:nvSpPr>
            <p:cNvPr id="125974" name="Rectangle 22"/>
            <p:cNvSpPr>
              <a:spLocks noChangeArrowheads="1"/>
            </p:cNvSpPr>
            <p:nvPr/>
          </p:nvSpPr>
          <p:spPr bwMode="auto">
            <a:xfrm>
              <a:off x="5207" y="3859"/>
              <a:ext cx="1037" cy="4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126062" name="Picture 110" descr="sv logotyp 20 cm 6% besku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-12699"/>
            <a:ext cx="83534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253998" y="795769"/>
            <a:ext cx="5773176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Program för KI:s seminarium</a:t>
            </a:r>
          </a:p>
          <a:p>
            <a:pPr>
              <a:spcBef>
                <a:spcPct val="50000"/>
              </a:spcBef>
            </a:pPr>
            <a:r>
              <a:rPr lang="sv-SE" sz="1800" b="1" dirty="0" smtClean="0"/>
              <a:t>Utsläppsminskningar på väg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sz="1600" b="1" dirty="0" smtClean="0"/>
              <a:t>10.00-10.45</a:t>
            </a:r>
            <a:r>
              <a:rPr lang="sv-SE" sz="1600" dirty="0" smtClean="0"/>
              <a:t> 	Inledning – Mats </a:t>
            </a:r>
            <a:r>
              <a:rPr lang="sv-SE" sz="1600" dirty="0" err="1" smtClean="0"/>
              <a:t>Dillén</a:t>
            </a:r>
            <a:endParaRPr lang="sv-SE" sz="1600" dirty="0" smtClean="0"/>
          </a:p>
          <a:p>
            <a:pPr>
              <a:spcBef>
                <a:spcPct val="50000"/>
              </a:spcBef>
            </a:pPr>
            <a:r>
              <a:rPr lang="sv-SE" sz="1600" dirty="0"/>
              <a:t>	</a:t>
            </a:r>
            <a:r>
              <a:rPr lang="sv-SE" sz="1600" dirty="0" smtClean="0"/>
              <a:t>	Rapporten– Eva Samakovlis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sz="1600" b="1" dirty="0" smtClean="0"/>
              <a:t>10.45-10.55</a:t>
            </a:r>
            <a:r>
              <a:rPr lang="sv-SE" sz="1600" dirty="0" smtClean="0"/>
              <a:t>	Utblick – Runar Brännlund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sz="1600" b="1" dirty="0" smtClean="0"/>
              <a:t>10.55-11.15</a:t>
            </a:r>
            <a:r>
              <a:rPr lang="sv-SE" sz="1600" dirty="0" smtClean="0"/>
              <a:t>	Opponent – Gunnar Lindberg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sz="1600" b="1" dirty="0" smtClean="0"/>
              <a:t>11.15-11.45</a:t>
            </a:r>
            <a:r>
              <a:rPr lang="sv-SE" sz="1600" dirty="0" smtClean="0"/>
              <a:t>	Paneldiskussion och frågor – 			Vetenskapliga rådet</a:t>
            </a:r>
          </a:p>
          <a:p>
            <a:pPr>
              <a:spcBef>
                <a:spcPct val="50000"/>
              </a:spcBef>
            </a:pPr>
            <a:endParaRPr lang="sv-SE" sz="1800" b="1" dirty="0">
              <a:solidFill>
                <a:srgbClr val="72A741"/>
              </a:solidFill>
            </a:endParaRP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254000" y="5969000"/>
            <a:ext cx="758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 b="1" dirty="0">
              <a:solidFill>
                <a:srgbClr val="72A741"/>
              </a:solidFill>
            </a:endParaRPr>
          </a:p>
        </p:txBody>
      </p:sp>
      <p:pic>
        <p:nvPicPr>
          <p:cNvPr id="2" name="Picture 2" descr="G:\KI\PresskonferenserOchPresentationer\MEK\Mekrapport-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92" y="922420"/>
            <a:ext cx="3547366" cy="52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54000"/>
            <a:ext cx="8595032" cy="876710"/>
          </a:xfrm>
        </p:spPr>
        <p:txBody>
          <a:bodyPr/>
          <a:lstStyle/>
          <a:p>
            <a:r>
              <a:rPr lang="sv-SE" dirty="0"/>
              <a:t>K</a:t>
            </a:r>
            <a:r>
              <a:rPr lang="sv-SE" dirty="0" smtClean="0"/>
              <a:t>oldioxidskatt  - viktigaste styrmedlet för att nå klimatmålet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253" y="858333"/>
            <a:ext cx="8527746" cy="5401034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sv-SE" sz="800" dirty="0" smtClean="0"/>
              <a:t>Öre per kg CO</a:t>
            </a:r>
            <a:r>
              <a:rPr lang="sv-SE" sz="800" baseline="-25000" dirty="0" smtClean="0"/>
              <a:t>2</a:t>
            </a:r>
            <a:endParaRPr lang="sv-SE" sz="800" baseline="-25000" dirty="0"/>
          </a:p>
          <a:p>
            <a:pPr marL="0" indent="0">
              <a:spcBef>
                <a:spcPct val="50000"/>
              </a:spcBef>
              <a:buNone/>
            </a:pPr>
            <a:endParaRPr lang="sv-SE" sz="800" b="1" dirty="0"/>
          </a:p>
          <a:p>
            <a:pPr marL="0" indent="0">
              <a:spcBef>
                <a:spcPct val="50000"/>
              </a:spcBef>
              <a:buNone/>
            </a:pPr>
            <a:endParaRPr lang="sv-SE" sz="800" b="1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sv-SE" sz="800" b="1" dirty="0"/>
              <a:t>	</a:t>
            </a:r>
          </a:p>
          <a:p>
            <a:pPr marL="0" indent="0">
              <a:buNone/>
            </a:pPr>
            <a:endParaRPr lang="sv-SE" sz="1400" b="1" dirty="0" smtClean="0"/>
          </a:p>
          <a:p>
            <a:pPr marL="0" indent="0">
              <a:buNone/>
            </a:pPr>
            <a:endParaRPr lang="sv-SE" sz="14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844062" y="5814646"/>
            <a:ext cx="789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>
                <a:solidFill>
                  <a:srgbClr val="000000"/>
                </a:solidFill>
              </a:rPr>
              <a:t>	</a:t>
            </a:r>
            <a:r>
              <a:rPr lang="sv-SE" sz="1800" dirty="0" smtClean="0">
                <a:solidFill>
                  <a:srgbClr val="000000"/>
                </a:solidFill>
              </a:rPr>
              <a:t>I möjligaste mån bör undantag och nedsättningar fasas ut</a:t>
            </a:r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7" name="Höger 5"/>
          <p:cNvSpPr>
            <a:spLocks noChangeArrowheads="1"/>
          </p:cNvSpPr>
          <p:nvPr/>
        </p:nvSpPr>
        <p:spPr bwMode="auto">
          <a:xfrm>
            <a:off x="892920" y="5804049"/>
            <a:ext cx="477837" cy="390525"/>
          </a:xfrm>
          <a:prstGeom prst="rightArrow">
            <a:avLst>
              <a:gd name="adj1" fmla="val 50000"/>
              <a:gd name="adj2" fmla="val 50048"/>
            </a:avLst>
          </a:prstGeom>
          <a:solidFill>
            <a:srgbClr val="72A74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>
              <a:solidFill>
                <a:srgbClr val="FF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1482737" y="713464"/>
            <a:ext cx="1202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BP 2016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" y="1111828"/>
            <a:ext cx="7711289" cy="457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Rak 57"/>
          <p:cNvCxnSpPr/>
          <p:nvPr/>
        </p:nvCxnSpPr>
        <p:spPr bwMode="auto">
          <a:xfrm flipV="1">
            <a:off x="1704109" y="1475509"/>
            <a:ext cx="0" cy="9663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Rak 64"/>
          <p:cNvCxnSpPr/>
          <p:nvPr/>
        </p:nvCxnSpPr>
        <p:spPr bwMode="auto">
          <a:xfrm flipV="1">
            <a:off x="1401930" y="1465118"/>
            <a:ext cx="0" cy="14287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Rak 66"/>
          <p:cNvCxnSpPr/>
          <p:nvPr/>
        </p:nvCxnSpPr>
        <p:spPr bwMode="auto">
          <a:xfrm>
            <a:off x="1401930" y="1454727"/>
            <a:ext cx="3021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Rak pil 67"/>
          <p:cNvCxnSpPr/>
          <p:nvPr/>
        </p:nvCxnSpPr>
        <p:spPr bwMode="auto">
          <a:xfrm flipH="1">
            <a:off x="1553020" y="1021241"/>
            <a:ext cx="405127" cy="3607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Rak pil 73"/>
          <p:cNvCxnSpPr/>
          <p:nvPr/>
        </p:nvCxnSpPr>
        <p:spPr bwMode="auto">
          <a:xfrm flipH="1">
            <a:off x="1946795" y="1021241"/>
            <a:ext cx="27479" cy="2292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Rak 76"/>
          <p:cNvCxnSpPr/>
          <p:nvPr/>
        </p:nvCxnSpPr>
        <p:spPr bwMode="auto">
          <a:xfrm flipV="1">
            <a:off x="2189018" y="2441865"/>
            <a:ext cx="0" cy="8714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Rak 78"/>
          <p:cNvCxnSpPr/>
          <p:nvPr/>
        </p:nvCxnSpPr>
        <p:spPr bwMode="auto">
          <a:xfrm>
            <a:off x="1727277" y="3313315"/>
            <a:ext cx="4617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Rak 81"/>
          <p:cNvCxnSpPr/>
          <p:nvPr/>
        </p:nvCxnSpPr>
        <p:spPr bwMode="auto">
          <a:xfrm flipV="1">
            <a:off x="1704110" y="2893869"/>
            <a:ext cx="0" cy="4194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64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Energiskattens många mål komplicerar styrningen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1" y="1265241"/>
            <a:ext cx="7898481" cy="5086398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Fiskalt mål</a:t>
            </a:r>
          </a:p>
          <a:p>
            <a:pPr>
              <a:spcBef>
                <a:spcPct val="50000"/>
              </a:spcBef>
            </a:pPr>
            <a:r>
              <a:rPr lang="sv-SE" dirty="0"/>
              <a:t>S</a:t>
            </a:r>
            <a:r>
              <a:rPr lang="sv-SE" dirty="0" smtClean="0"/>
              <a:t>tabil skattebas: energi som inte är priskänslig beskattas högre och läggs på konsumtionen</a:t>
            </a:r>
          </a:p>
          <a:p>
            <a:pPr marL="0" indent="0">
              <a:spcBef>
                <a:spcPct val="50000"/>
              </a:spcBef>
              <a:buNone/>
            </a:pPr>
            <a:endParaRPr lang="sv-SE" sz="800" dirty="0"/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Energiintensitetsmål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Minska energianvändningen: lika hög skatt per energienhet</a:t>
            </a:r>
          </a:p>
          <a:p>
            <a:pPr marL="0" indent="0">
              <a:spcBef>
                <a:spcPct val="50000"/>
              </a:spcBef>
              <a:buNone/>
            </a:pPr>
            <a:endParaRPr lang="sv-SE" sz="8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Förnybarhetsmål	</a:t>
            </a:r>
            <a:r>
              <a:rPr lang="sv-SE" dirty="0"/>
              <a:t>	</a:t>
            </a: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Högre skatt på icke-förnybara bränslen</a:t>
            </a:r>
          </a:p>
          <a:p>
            <a:pPr marL="0" indent="0">
              <a:spcBef>
                <a:spcPct val="50000"/>
              </a:spcBef>
              <a:buNone/>
            </a:pPr>
            <a:endParaRPr lang="sv-SE" sz="800" dirty="0"/>
          </a:p>
          <a:p>
            <a:pPr marL="0" indent="0">
              <a:spcBef>
                <a:spcPct val="50000"/>
              </a:spcBef>
              <a:buNone/>
            </a:pPr>
            <a:r>
              <a:rPr lang="sv-SE" dirty="0"/>
              <a:t>E</a:t>
            </a:r>
            <a:r>
              <a:rPr lang="sv-SE" dirty="0" smtClean="0"/>
              <a:t>xterna kostnader från trafiken </a:t>
            </a:r>
            <a:r>
              <a:rPr lang="sv-S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>
                <a:latin typeface="Verdana" pitchFamily="34" charset="0"/>
              </a:rPr>
              <a:t>Högre skatt per energienhet för diesel än för bensin</a:t>
            </a:r>
            <a:endParaRPr lang="sv-SE" sz="1800" dirty="0" smtClean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v-SE" b="1" dirty="0" smtClean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v-SE" sz="1800" b="1" dirty="0" smtClean="0"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53999"/>
            <a:ext cx="9452708" cy="930032"/>
          </a:xfrm>
        </p:spPr>
        <p:txBody>
          <a:bodyPr/>
          <a:lstStyle/>
          <a:p>
            <a:r>
              <a:rPr lang="sv-SE" dirty="0" smtClean="0"/>
              <a:t>Energiskatten - viktigaste styrmedlet för att nå ett energiintensitetsmål 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0" y="1265241"/>
            <a:ext cx="8852211" cy="5115894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 </a:t>
            </a:r>
          </a:p>
        </p:txBody>
      </p:sp>
      <p:sp>
        <p:nvSpPr>
          <p:cNvPr id="8" name="Höger 5"/>
          <p:cNvSpPr>
            <a:spLocks noChangeArrowheads="1"/>
          </p:cNvSpPr>
          <p:nvPr/>
        </p:nvSpPr>
        <p:spPr bwMode="auto">
          <a:xfrm>
            <a:off x="780553" y="5504488"/>
            <a:ext cx="477837" cy="390525"/>
          </a:xfrm>
          <a:prstGeom prst="rightArrow">
            <a:avLst>
              <a:gd name="adj1" fmla="val 50000"/>
              <a:gd name="adj2" fmla="val 50048"/>
            </a:avLst>
          </a:prstGeom>
          <a:solidFill>
            <a:srgbClr val="72A74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>
              <a:solidFill>
                <a:srgbClr val="FF000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396219" y="5504488"/>
            <a:ext cx="629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>
                <a:solidFill>
                  <a:srgbClr val="000000"/>
                </a:solidFill>
              </a:rPr>
              <a:t>I möjligaste mån bör nedsättningar fasas ut</a:t>
            </a:r>
            <a:endParaRPr lang="sv-SE" sz="18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9" y="1626351"/>
            <a:ext cx="7925107" cy="30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llips 9"/>
          <p:cNvSpPr/>
          <p:nvPr/>
        </p:nvSpPr>
        <p:spPr bwMode="auto">
          <a:xfrm>
            <a:off x="8088950" y="2322619"/>
            <a:ext cx="578506" cy="5562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792980" y="2878879"/>
            <a:ext cx="3811758" cy="15392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99" y="254000"/>
            <a:ext cx="8878277" cy="871415"/>
          </a:xfrm>
        </p:spPr>
        <p:txBody>
          <a:bodyPr/>
          <a:lstStyle/>
          <a:p>
            <a:r>
              <a:rPr lang="sv-SE" dirty="0" smtClean="0"/>
              <a:t>Drivmedelsskatt på diesel ligger högt jämfört med andra EU-länder 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101" y="1008185"/>
            <a:ext cx="7898481" cy="5273116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sv-SE" sz="1800" b="1" dirty="0" smtClean="0">
                <a:latin typeface="Verdana" pitchFamily="34" charset="0"/>
              </a:rPr>
              <a:t>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sz="800" dirty="0" smtClean="0">
                <a:latin typeface="Verdana" pitchFamily="34" charset="0"/>
              </a:rPr>
              <a:t>Kronor per liter</a:t>
            </a:r>
          </a:p>
        </p:txBody>
      </p:sp>
      <p:sp>
        <p:nvSpPr>
          <p:cNvPr id="2" name="Ellips 1"/>
          <p:cNvSpPr/>
          <p:nvPr/>
        </p:nvSpPr>
        <p:spPr bwMode="auto">
          <a:xfrm>
            <a:off x="7556988" y="2661138"/>
            <a:ext cx="257908" cy="25087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607598"/>
              </p:ext>
            </p:extLst>
          </p:nvPr>
        </p:nvGraphicFramePr>
        <p:xfrm>
          <a:off x="814387" y="1528762"/>
          <a:ext cx="7896226" cy="448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26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99" y="254000"/>
            <a:ext cx="7985433" cy="847213"/>
          </a:xfrm>
        </p:spPr>
        <p:txBody>
          <a:bodyPr/>
          <a:lstStyle/>
          <a:p>
            <a:r>
              <a:rPr lang="sv-SE" dirty="0" smtClean="0"/>
              <a:t>Schablonuppräkning av energi- och koldioxidskatten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1" y="1265241"/>
            <a:ext cx="8584471" cy="5076944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sv-SE" dirty="0" smtClean="0">
                <a:latin typeface="Verdana" pitchFamily="34" charset="0"/>
              </a:rPr>
              <a:t>Budgeten 2016: Årliga omräkningen av koldioxid- och energiskatten </a:t>
            </a:r>
            <a:r>
              <a:rPr lang="sv-SE" dirty="0">
                <a:latin typeface="Verdana" pitchFamily="34" charset="0"/>
              </a:rPr>
              <a:t>f</a:t>
            </a:r>
            <a:r>
              <a:rPr lang="sv-SE" dirty="0" smtClean="0">
                <a:latin typeface="Verdana" pitchFamily="34" charset="0"/>
              </a:rPr>
              <a:t>ör bensin och diesel ska förutom allmän prisutveckling även beakta schablonmässig BNP utveckling 2%. Endast energiskattens nivå justeras</a:t>
            </a:r>
          </a:p>
          <a:p>
            <a:pPr marL="0" indent="0">
              <a:spcBef>
                <a:spcPct val="50000"/>
              </a:spcBef>
              <a:buNone/>
            </a:pPr>
            <a:endParaRPr lang="sv-SE" dirty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>
                <a:latin typeface="Verdana" pitchFamily="34" charset="0"/>
              </a:rPr>
              <a:t>	går emot tidigare beslut att förenkla och utjämna energi- och 	koldioxidskatten mellan användare och energislag</a:t>
            </a:r>
          </a:p>
          <a:p>
            <a:pPr marL="0" indent="0">
              <a:spcBef>
                <a:spcPct val="50000"/>
              </a:spcBef>
              <a:buNone/>
            </a:pPr>
            <a:endParaRPr lang="sv-SE" dirty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>
                <a:latin typeface="Verdana" pitchFamily="34" charset="0"/>
              </a:rPr>
              <a:t>	leder till att utsläppen minskar med </a:t>
            </a:r>
            <a:r>
              <a:rPr lang="sv-SE" dirty="0">
                <a:latin typeface="Verdana" pitchFamily="34" charset="0"/>
              </a:rPr>
              <a:t>2</a:t>
            </a:r>
            <a:r>
              <a:rPr lang="sv-SE" dirty="0" smtClean="0">
                <a:latin typeface="Verdana" pitchFamily="34" charset="0"/>
              </a:rPr>
              <a:t>% 2030 jämfört med 	oförändrad politik, långt ifrån vad som krävs.</a:t>
            </a:r>
          </a:p>
          <a:p>
            <a:pPr marL="0" indent="0">
              <a:spcBef>
                <a:spcPct val="50000"/>
              </a:spcBef>
              <a:buNone/>
            </a:pPr>
            <a:endParaRPr lang="sv-SE" dirty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>
                <a:latin typeface="Verdana" pitchFamily="34" charset="0"/>
              </a:rPr>
              <a:t>	medför att energiskattens nivå inte tar hänsyn till övriga 	intäkter och kostnader i budgetprocessen </a:t>
            </a:r>
          </a:p>
          <a:p>
            <a:pPr marL="0" indent="0">
              <a:spcBef>
                <a:spcPct val="50000"/>
              </a:spcBef>
              <a:buNone/>
            </a:pPr>
            <a:endParaRPr lang="sv-SE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sv-SE" dirty="0" smtClean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v-SE" dirty="0" smtClean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v-SE" sz="1600" dirty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v-SE" sz="1600" dirty="0" smtClean="0">
              <a:latin typeface="Verdana" pitchFamily="34" charset="0"/>
            </a:endParaRPr>
          </a:p>
        </p:txBody>
      </p:sp>
      <p:sp>
        <p:nvSpPr>
          <p:cNvPr id="4" name="Höger 5"/>
          <p:cNvSpPr>
            <a:spLocks noChangeArrowheads="1"/>
          </p:cNvSpPr>
          <p:nvPr/>
        </p:nvSpPr>
        <p:spPr bwMode="auto">
          <a:xfrm>
            <a:off x="675045" y="2783038"/>
            <a:ext cx="477837" cy="390525"/>
          </a:xfrm>
          <a:prstGeom prst="rightArrow">
            <a:avLst>
              <a:gd name="adj1" fmla="val 50000"/>
              <a:gd name="adj2" fmla="val 50048"/>
            </a:avLst>
          </a:prstGeom>
          <a:solidFill>
            <a:srgbClr val="72A74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>
              <a:solidFill>
                <a:srgbClr val="FF0000"/>
              </a:solidFill>
            </a:endParaRPr>
          </a:p>
        </p:txBody>
      </p:sp>
      <p:sp>
        <p:nvSpPr>
          <p:cNvPr id="5" name="Höger 5"/>
          <p:cNvSpPr>
            <a:spLocks noChangeArrowheads="1"/>
          </p:cNvSpPr>
          <p:nvPr/>
        </p:nvSpPr>
        <p:spPr bwMode="auto">
          <a:xfrm>
            <a:off x="675045" y="3838114"/>
            <a:ext cx="477837" cy="390525"/>
          </a:xfrm>
          <a:prstGeom prst="rightArrow">
            <a:avLst>
              <a:gd name="adj1" fmla="val 50000"/>
              <a:gd name="adj2" fmla="val 50048"/>
            </a:avLst>
          </a:prstGeom>
          <a:solidFill>
            <a:srgbClr val="72A74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>
              <a:solidFill>
                <a:srgbClr val="FF0000"/>
              </a:solidFill>
            </a:endParaRPr>
          </a:p>
        </p:txBody>
      </p:sp>
      <p:sp>
        <p:nvSpPr>
          <p:cNvPr id="6" name="Höger 5"/>
          <p:cNvSpPr>
            <a:spLocks noChangeArrowheads="1"/>
          </p:cNvSpPr>
          <p:nvPr/>
        </p:nvSpPr>
        <p:spPr bwMode="auto">
          <a:xfrm>
            <a:off x="662885" y="4951807"/>
            <a:ext cx="477837" cy="390525"/>
          </a:xfrm>
          <a:prstGeom prst="rightArrow">
            <a:avLst>
              <a:gd name="adj1" fmla="val 50000"/>
              <a:gd name="adj2" fmla="val 50048"/>
            </a:avLst>
          </a:prstGeom>
          <a:solidFill>
            <a:srgbClr val="72A74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99" y="254000"/>
            <a:ext cx="9089293" cy="883138"/>
          </a:xfrm>
        </p:spPr>
        <p:txBody>
          <a:bodyPr/>
          <a:lstStyle/>
          <a:p>
            <a:r>
              <a:rPr lang="sv-SE" dirty="0" smtClean="0"/>
              <a:t>EU:s koldioxidkrav för nya bilar ger incitament till teknisk utveckling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0" y="1061885"/>
            <a:ext cx="8467241" cy="51279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endParaRPr lang="sv-SE" dirty="0"/>
          </a:p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endParaRPr lang="sv-SE" dirty="0"/>
          </a:p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endParaRPr lang="sv-SE" dirty="0"/>
          </a:p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endParaRPr lang="sv-SE" dirty="0"/>
          </a:p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endParaRPr lang="sv-SE" sz="400" dirty="0"/>
          </a:p>
          <a:p>
            <a:pPr>
              <a:spcBef>
                <a:spcPct val="50000"/>
              </a:spcBef>
            </a:pPr>
            <a:r>
              <a:rPr lang="sv-SE" dirty="0" smtClean="0"/>
              <a:t>Beror inte bara på kravet utan även på andra styrmedel och faktorer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Bygger på biltillverkarnas uppgifter för en viss körcykel</a:t>
            </a:r>
          </a:p>
          <a:p>
            <a:pPr>
              <a:spcBef>
                <a:spcPct val="50000"/>
              </a:spcBef>
            </a:pPr>
            <a:r>
              <a:rPr lang="sv-SE" dirty="0"/>
              <a:t>Styrkan är att de gäller hela </a:t>
            </a:r>
            <a:r>
              <a:rPr lang="sv-SE" dirty="0" smtClean="0"/>
              <a:t>EU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För att minska totala utsläpp är drivmedelsskatter mer effektiva</a:t>
            </a:r>
          </a:p>
        </p:txBody>
      </p:sp>
      <p:pic>
        <p:nvPicPr>
          <p:cNvPr id="4" name="Bildobjek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3" y="814755"/>
            <a:ext cx="6324601" cy="4062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8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75" name="Group 23"/>
          <p:cNvGrpSpPr>
            <a:grpSpLocks/>
          </p:cNvGrpSpPr>
          <p:nvPr/>
        </p:nvGrpSpPr>
        <p:grpSpPr bwMode="auto">
          <a:xfrm>
            <a:off x="15876" y="-43534"/>
            <a:ext cx="9912350" cy="6842125"/>
            <a:chOff x="0" y="0"/>
            <a:chExt cx="6244" cy="4310"/>
          </a:xfrm>
        </p:grpSpPr>
        <p:sp>
          <p:nvSpPr>
            <p:cNvPr id="125973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6240" cy="40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74" name="Rectangle 22"/>
            <p:cNvSpPr>
              <a:spLocks noChangeArrowheads="1"/>
            </p:cNvSpPr>
            <p:nvPr/>
          </p:nvSpPr>
          <p:spPr bwMode="auto">
            <a:xfrm>
              <a:off x="5207" y="3859"/>
              <a:ext cx="1037" cy="4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6061" name="Group 109"/>
          <p:cNvGrpSpPr>
            <a:grpSpLocks/>
          </p:cNvGrpSpPr>
          <p:nvPr/>
        </p:nvGrpSpPr>
        <p:grpSpPr bwMode="auto">
          <a:xfrm>
            <a:off x="1463123" y="3175"/>
            <a:ext cx="8353425" cy="6854825"/>
            <a:chOff x="978" y="2"/>
            <a:chExt cx="5262" cy="4318"/>
          </a:xfrm>
        </p:grpSpPr>
        <p:pic>
          <p:nvPicPr>
            <p:cNvPr id="126062" name="Picture 110" descr="sv logotyp 20 cm 6% beskur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3" name="Picture 111" descr="Miljoekonom_liten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" y="3979"/>
              <a:ext cx="120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4" name="Picture 112" descr="Analysunderla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423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5" name="Picture 113" descr="Barometernlit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" y="3414"/>
              <a:ext cx="126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6" name="Picture 114" descr="Konjlage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414"/>
              <a:ext cx="120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7" name="Picture 115" descr="Lonebild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979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8" name="Picture 116" descr="Specialstudi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700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9" name="Picture 117" descr="SwedishEconomy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700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0" name="Picture 118" descr="WageFormation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979"/>
              <a:ext cx="121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1" name="Picture 119" descr="Workingpaper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3700"/>
              <a:ext cx="122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2" name="Picture 120" descr="Miljöekonomi stor copy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" y="2139"/>
              <a:ext cx="818" cy="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455061" y="0"/>
            <a:ext cx="908843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>
                <a:solidFill>
                  <a:srgbClr val="72A741"/>
                </a:solidFill>
              </a:rPr>
              <a:t>MILJÖEKONOMI </a:t>
            </a:r>
          </a:p>
          <a:p>
            <a:pPr>
              <a:spcBef>
                <a:spcPct val="50000"/>
              </a:spcBef>
            </a:pPr>
            <a:r>
              <a:rPr lang="sv-SE" sz="1800" b="1" dirty="0" smtClean="0">
                <a:solidFill>
                  <a:srgbClr val="72A741"/>
                </a:solidFill>
              </a:rPr>
              <a:t>10 december 2015</a:t>
            </a:r>
            <a:endParaRPr lang="sv-SE" sz="1800" b="1" dirty="0">
              <a:solidFill>
                <a:srgbClr val="72A741"/>
              </a:solidFill>
            </a:endParaRP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393698" y="1676261"/>
            <a:ext cx="904716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sv-SE" sz="2400" b="1" dirty="0" smtClean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sv-SE" sz="2400" b="1" dirty="0" smtClean="0">
                <a:latin typeface="Verdana" pitchFamily="34" charset="0"/>
              </a:rPr>
              <a:t>Styrmedel på väg?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254000" y="5969000"/>
            <a:ext cx="758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 b="1" dirty="0">
              <a:solidFill>
                <a:srgbClr val="72A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54000"/>
            <a:ext cx="6744677" cy="590062"/>
          </a:xfrm>
        </p:spPr>
        <p:txBody>
          <a:bodyPr/>
          <a:lstStyle/>
          <a:p>
            <a:r>
              <a:rPr lang="sv-SE" dirty="0" smtClean="0"/>
              <a:t>Kvotplikt på biodrivmedel kan vara näst-bäst  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059" y="703386"/>
            <a:ext cx="8295910" cy="5462954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endParaRPr lang="sv-SE" sz="8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sv-SE" sz="800" dirty="0" smtClean="0"/>
              <a:t>  TWh</a:t>
            </a:r>
          </a:p>
          <a:p>
            <a:pPr marL="0" indent="0">
              <a:spcBef>
                <a:spcPct val="50000"/>
              </a:spcBef>
              <a:buNone/>
            </a:pPr>
            <a:endParaRPr lang="sv-SE" sz="800" dirty="0" smtClean="0"/>
          </a:p>
          <a:p>
            <a:pPr marL="0" indent="0">
              <a:spcBef>
                <a:spcPct val="50000"/>
              </a:spcBef>
              <a:buNone/>
            </a:pPr>
            <a:endParaRPr lang="sv-SE" dirty="0"/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endParaRPr lang="sv-SE" dirty="0"/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endParaRPr lang="sv-SE" dirty="0"/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endParaRPr lang="sv-SE" dirty="0"/>
          </a:p>
          <a:p>
            <a:pPr marL="0" indent="0">
              <a:spcBef>
                <a:spcPct val="50000"/>
              </a:spcBef>
              <a:buNone/>
            </a:pPr>
            <a:endParaRPr lang="sv-SE" sz="800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Koldioxidskatten styr mot fossila bränslen, biobränslen undantas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EU har ifrågasatt undantaget för biodrivmedel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Tvingas Sverige beskatta biodrivmedel kan kvotplikt behövas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Får Sverige behålla undantaget kan kvotplikten inte motiveras av klimatskäl </a:t>
            </a:r>
            <a:r>
              <a:rPr lang="sv-SE" dirty="0"/>
              <a:t>		</a:t>
            </a:r>
            <a:endParaRPr lang="sv-SE" dirty="0" smtClean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875747"/>
              </p:ext>
            </p:extLst>
          </p:nvPr>
        </p:nvGraphicFramePr>
        <p:xfrm>
          <a:off x="500062" y="1066801"/>
          <a:ext cx="7358063" cy="31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84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99" y="254000"/>
            <a:ext cx="8139723" cy="859692"/>
          </a:xfrm>
        </p:spPr>
        <p:txBody>
          <a:bodyPr/>
          <a:lstStyle/>
          <a:p>
            <a:r>
              <a:rPr lang="sv-SE" dirty="0" smtClean="0"/>
              <a:t>Flera faktorer talar emot ett svenskt bonus-</a:t>
            </a:r>
            <a:r>
              <a:rPr lang="sv-SE" dirty="0" err="1" smtClean="0"/>
              <a:t>malus</a:t>
            </a:r>
            <a:r>
              <a:rPr lang="sv-SE" dirty="0" smtClean="0"/>
              <a:t> system 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0" y="1265243"/>
            <a:ext cx="8924442" cy="493626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sv-SE" dirty="0" smtClean="0"/>
              <a:t>Fordon med låga koldioxidutsläpp per kilometer för ett bidrag vid inköpstillfället (</a:t>
            </a:r>
            <a:r>
              <a:rPr lang="sv-SE" i="1" dirty="0" smtClean="0"/>
              <a:t>bonus</a:t>
            </a:r>
            <a:r>
              <a:rPr lang="sv-SE" dirty="0" smtClean="0"/>
              <a:t>), de med höga utsläpp får betala en skatt (</a:t>
            </a:r>
            <a:r>
              <a:rPr lang="sv-SE" i="1" dirty="0" err="1" smtClean="0"/>
              <a:t>malus</a:t>
            </a:r>
            <a:r>
              <a:rPr lang="sv-SE" dirty="0" smtClean="0"/>
              <a:t>)</a:t>
            </a:r>
          </a:p>
          <a:p>
            <a:pPr marL="0" indent="0">
              <a:spcBef>
                <a:spcPct val="50000"/>
              </a:spcBef>
              <a:buNone/>
            </a:pPr>
            <a:endParaRPr lang="sv-SE" sz="800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Kan sänka utsläppen per kilometer för nya bilar, men har inte koldioxidskattens förmåga att minska utsläppen kostnadseffektivt</a:t>
            </a:r>
          </a:p>
          <a:p>
            <a:pPr marL="0" indent="0">
              <a:spcBef>
                <a:spcPct val="50000"/>
              </a:spcBef>
              <a:buNone/>
            </a:pPr>
            <a:endParaRPr lang="sv-SE" sz="800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Ett statsfinansiellt neutralt system kräver återkommande justeringar</a:t>
            </a:r>
          </a:p>
          <a:p>
            <a:pPr marL="0" indent="0">
              <a:spcBef>
                <a:spcPct val="50000"/>
              </a:spcBef>
              <a:buNone/>
            </a:pPr>
            <a:endParaRPr lang="sv-SE" sz="800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Ett svenskt system harmonierar  dåligt med EU:s koldioxidkrav – mer utsläppssnåla svenska bilar ökar utrymmet att sälja bränsletörstiga bilar i andra EU-länder</a:t>
            </a:r>
            <a:endParaRPr lang="sv-SE" dirty="0"/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498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99" y="254000"/>
            <a:ext cx="8427885" cy="906206"/>
          </a:xfrm>
        </p:spPr>
        <p:txBody>
          <a:bodyPr/>
          <a:lstStyle/>
          <a:p>
            <a:r>
              <a:rPr lang="sv-SE" dirty="0" smtClean="0"/>
              <a:t>Bränslesnålare fordon kan medföra behov av en kilometerskatt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0" y="1265244"/>
            <a:ext cx="8572749" cy="486592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sv-SE" dirty="0" smtClean="0"/>
              <a:t>Sverige har arbetat länge för att, genom drivmedelsbeskattningen, prissätta miljö- och hälsoeffekter från buller, luftföroreningar, trängsel samt olyckor.</a:t>
            </a:r>
          </a:p>
          <a:p>
            <a:pPr>
              <a:spcBef>
                <a:spcPct val="50000"/>
              </a:spcBef>
            </a:pPr>
            <a:endParaRPr lang="sv-SE" dirty="0"/>
          </a:p>
          <a:p>
            <a:pPr>
              <a:spcBef>
                <a:spcPct val="50000"/>
              </a:spcBef>
            </a:pPr>
            <a:r>
              <a:rPr lang="sv-SE" dirty="0" smtClean="0"/>
              <a:t>En utveckling mot mer bränslesnåla fordon försämrar skattens förmåga att beakta miljö- och hälsoeffekter av trafikarbetet som inte beror direkt på användningen av fossila bränslen.</a:t>
            </a:r>
          </a:p>
          <a:p>
            <a:pPr>
              <a:spcBef>
                <a:spcPct val="50000"/>
              </a:spcBef>
            </a:pPr>
            <a:endParaRPr lang="sv-SE" dirty="0"/>
          </a:p>
          <a:p>
            <a:pPr>
              <a:spcBef>
                <a:spcPct val="50000"/>
              </a:spcBef>
            </a:pPr>
            <a:r>
              <a:rPr lang="sv-SE" dirty="0" smtClean="0"/>
              <a:t>Med tiden finns behov att se över en körsträckebaserad beskattning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02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Inledning – Mats </a:t>
            </a:r>
            <a:r>
              <a:rPr lang="sv-SE" dirty="0" err="1" smtClean="0"/>
              <a:t>Dillén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4" y="1265240"/>
            <a:ext cx="7476872" cy="5033147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Miljöekonomiska enheten: gör samhällsekonomiska analyser för att förbättra beslutsunderlaget för svensk miljöpolitik</a:t>
            </a:r>
          </a:p>
          <a:p>
            <a:pPr marL="0" indent="0">
              <a:spcBef>
                <a:spcPct val="50000"/>
              </a:spcBef>
              <a:buNone/>
            </a:pPr>
            <a:endParaRPr lang="sv-SE" sz="800" b="1" dirty="0" smtClean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KI:s uppdrag: </a:t>
            </a:r>
            <a:endParaRPr lang="sv-SE" b="1" dirty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v-SE" dirty="0"/>
              <a:t>I</a:t>
            </a:r>
            <a:r>
              <a:rPr lang="sv-SE" dirty="0" smtClean="0"/>
              <a:t> </a:t>
            </a:r>
            <a:r>
              <a:rPr lang="sv-SE" dirty="0"/>
              <a:t>samråd med Naturvårdsverket, utarbeta </a:t>
            </a:r>
            <a:r>
              <a:rPr lang="sv-SE" dirty="0" smtClean="0"/>
              <a:t>årlig </a:t>
            </a:r>
            <a:r>
              <a:rPr lang="sv-SE" dirty="0"/>
              <a:t>rapport om miljöpolitikens </a:t>
            </a:r>
            <a:r>
              <a:rPr lang="sv-SE" dirty="0" smtClean="0"/>
              <a:t>samhällsekonomiska </a:t>
            </a:r>
            <a:r>
              <a:rPr lang="sv-SE" dirty="0"/>
              <a:t>aspekter, däribland den ekonomiska politikens kort- och långsiktiga effekter på </a:t>
            </a:r>
            <a:r>
              <a:rPr lang="sv-SE" dirty="0" smtClean="0"/>
              <a:t>miljökvalitetsmålen </a:t>
            </a:r>
            <a:r>
              <a:rPr lang="sv-SE" dirty="0"/>
              <a:t>och på </a:t>
            </a:r>
            <a:r>
              <a:rPr lang="sv-SE" dirty="0" smtClean="0"/>
              <a:t>en miljömässigt </a:t>
            </a:r>
            <a:r>
              <a:rPr lang="sv-SE" dirty="0"/>
              <a:t>hållbar </a:t>
            </a:r>
            <a:r>
              <a:rPr lang="sv-SE" dirty="0" smtClean="0"/>
              <a:t>utveckling</a:t>
            </a:r>
            <a:r>
              <a:rPr lang="sv-SE" i="1" dirty="0" smtClean="0"/>
              <a:t>.</a:t>
            </a:r>
            <a:r>
              <a:rPr lang="sv-SE" dirty="0" smtClean="0"/>
              <a:t> </a:t>
            </a:r>
            <a:endParaRPr lang="sv-SE" dirty="0"/>
          </a:p>
          <a:p>
            <a:pPr marL="0" indent="0">
              <a:spcBef>
                <a:spcPct val="50000"/>
              </a:spcBef>
              <a:buNone/>
            </a:pPr>
            <a:endParaRPr lang="sv-SE" sz="1600" b="1" dirty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v-SE" b="1" dirty="0" smtClean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v-SE" sz="1800" b="1" dirty="0" smtClean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v-SE" b="1" dirty="0" smtClean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sv-SE" sz="18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75" name="Group 23"/>
          <p:cNvGrpSpPr>
            <a:grpSpLocks/>
          </p:cNvGrpSpPr>
          <p:nvPr/>
        </p:nvGrpSpPr>
        <p:grpSpPr bwMode="auto">
          <a:xfrm>
            <a:off x="15876" y="-43534"/>
            <a:ext cx="9912350" cy="6842125"/>
            <a:chOff x="0" y="0"/>
            <a:chExt cx="6244" cy="4310"/>
          </a:xfrm>
        </p:grpSpPr>
        <p:sp>
          <p:nvSpPr>
            <p:cNvPr id="125973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6240" cy="40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74" name="Rectangle 22"/>
            <p:cNvSpPr>
              <a:spLocks noChangeArrowheads="1"/>
            </p:cNvSpPr>
            <p:nvPr/>
          </p:nvSpPr>
          <p:spPr bwMode="auto">
            <a:xfrm>
              <a:off x="5207" y="3859"/>
              <a:ext cx="1037" cy="4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6061" name="Group 109"/>
          <p:cNvGrpSpPr>
            <a:grpSpLocks/>
          </p:cNvGrpSpPr>
          <p:nvPr/>
        </p:nvGrpSpPr>
        <p:grpSpPr bwMode="auto">
          <a:xfrm>
            <a:off x="1463123" y="3175"/>
            <a:ext cx="8353425" cy="6854825"/>
            <a:chOff x="978" y="2"/>
            <a:chExt cx="5262" cy="4318"/>
          </a:xfrm>
        </p:grpSpPr>
        <p:pic>
          <p:nvPicPr>
            <p:cNvPr id="126062" name="Picture 110" descr="sv logotyp 20 cm 6% beskur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3" name="Picture 111" descr="Miljoekonom_liten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" y="3979"/>
              <a:ext cx="120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4" name="Picture 112" descr="Analysunderla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423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5" name="Picture 113" descr="Barometernlit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" y="3414"/>
              <a:ext cx="126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6" name="Picture 114" descr="Konjlage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414"/>
              <a:ext cx="120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7" name="Picture 115" descr="Lonebild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979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8" name="Picture 116" descr="Specialstudi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700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9" name="Picture 117" descr="SwedishEconomy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700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0" name="Picture 118" descr="WageFormation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979"/>
              <a:ext cx="121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1" name="Picture 119" descr="Workingpaper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3700"/>
              <a:ext cx="122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2" name="Picture 120" descr="Miljöekonomi stor copy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" y="2139"/>
              <a:ext cx="818" cy="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455061" y="0"/>
            <a:ext cx="908843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>
                <a:solidFill>
                  <a:srgbClr val="72A741"/>
                </a:solidFill>
              </a:rPr>
              <a:t>MILJÖEKONOMI </a:t>
            </a:r>
          </a:p>
          <a:p>
            <a:pPr>
              <a:spcBef>
                <a:spcPct val="50000"/>
              </a:spcBef>
            </a:pPr>
            <a:r>
              <a:rPr lang="sv-SE" sz="1800" b="1" dirty="0" smtClean="0">
                <a:solidFill>
                  <a:srgbClr val="72A741"/>
                </a:solidFill>
              </a:rPr>
              <a:t>10 december 2015</a:t>
            </a:r>
            <a:endParaRPr lang="sv-SE" sz="1800" b="1" dirty="0">
              <a:solidFill>
                <a:srgbClr val="72A741"/>
              </a:solidFill>
            </a:endParaRP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393698" y="1676261"/>
            <a:ext cx="904716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sv-SE" sz="2400" b="1" dirty="0" smtClean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sv-SE" sz="2000" b="1" dirty="0" smtClean="0">
                <a:latin typeface="Verdana" pitchFamily="34" charset="0"/>
              </a:rPr>
              <a:t>Analys av ett halveringsmål – </a:t>
            </a:r>
          </a:p>
          <a:p>
            <a:pPr algn="ctr">
              <a:spcBef>
                <a:spcPct val="50000"/>
              </a:spcBef>
            </a:pPr>
            <a:r>
              <a:rPr lang="sv-SE" sz="2000" b="1" dirty="0" smtClean="0">
                <a:latin typeface="Verdana" pitchFamily="34" charset="0"/>
              </a:rPr>
              <a:t>Koldioxidutsläppen halveras till 2030 jämfört med 1990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254000" y="5969000"/>
            <a:ext cx="758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 b="1" dirty="0">
              <a:solidFill>
                <a:srgbClr val="72A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98" y="254000"/>
            <a:ext cx="9523047" cy="859692"/>
          </a:xfrm>
        </p:spPr>
        <p:txBody>
          <a:bodyPr/>
          <a:lstStyle/>
          <a:p>
            <a:r>
              <a:rPr lang="sv-SE" dirty="0" smtClean="0"/>
              <a:t>Analysen utgår från ett scenario för oförändrad klimatpolitik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396" y="1214035"/>
            <a:ext cx="8705281" cy="5116427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Energimyndighetens prognos för energianvändningen till 2030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Totala energianvändningen i transportsektorn minskar 12%, beror på ökad effektivisering av bilar och lastbilar.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Bensinanvändningen minskar 56%, dieselanvändningen oförändrad, biodrivmedel ökar</a:t>
            </a:r>
          </a:p>
          <a:p>
            <a:pPr marL="0" indent="0">
              <a:spcBef>
                <a:spcPct val="50000"/>
              </a:spcBef>
              <a:buNone/>
            </a:pPr>
            <a:endParaRPr lang="sv-SE" dirty="0"/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Naturvårdsverkets prognos för utsläppen av växthusgaser 2030</a:t>
            </a:r>
          </a:p>
          <a:p>
            <a:pPr marL="0" indent="0">
              <a:spcBef>
                <a:spcPct val="50000"/>
              </a:spcBef>
              <a:buNone/>
            </a:pPr>
            <a:endParaRPr lang="sv-SE" dirty="0"/>
          </a:p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endParaRPr lang="sv-SE" sz="1400" dirty="0"/>
          </a:p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endParaRPr lang="sv-SE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4" y="4378448"/>
            <a:ext cx="7576892" cy="116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9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98" y="254000"/>
            <a:ext cx="9569940" cy="847969"/>
          </a:xfrm>
        </p:spPr>
        <p:txBody>
          <a:bodyPr/>
          <a:lstStyle/>
          <a:p>
            <a:r>
              <a:rPr lang="sv-SE" dirty="0" smtClean="0"/>
              <a:t>Tre scenarier som når ett halveringsmål - ytterligare teknikutveckling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398" y="1214036"/>
            <a:ext cx="8799064" cy="5010918"/>
          </a:xfrm>
          <a:ln w="19050"/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sv-SE" dirty="0"/>
              <a:t>Y</a:t>
            </a:r>
            <a:r>
              <a:rPr lang="sv-SE" dirty="0" smtClean="0"/>
              <a:t>tterligare </a:t>
            </a:r>
            <a:r>
              <a:rPr lang="sv-SE" dirty="0"/>
              <a:t>ökad bränsleeffektivitet, utöver Energimyndighetens prognos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Personbilar 25%</a:t>
            </a:r>
          </a:p>
          <a:p>
            <a:pPr>
              <a:spcBef>
                <a:spcPct val="50000"/>
              </a:spcBef>
            </a:pPr>
            <a:r>
              <a:rPr lang="sv-SE" dirty="0"/>
              <a:t>T</a:t>
            </a:r>
            <a:r>
              <a:rPr lang="sv-SE" dirty="0" smtClean="0"/>
              <a:t>unga </a:t>
            </a:r>
            <a:r>
              <a:rPr lang="sv-SE" dirty="0"/>
              <a:t>lastbilar </a:t>
            </a:r>
            <a:r>
              <a:rPr lang="sv-SE" dirty="0" smtClean="0"/>
              <a:t>5%</a:t>
            </a:r>
          </a:p>
          <a:p>
            <a:pPr>
              <a:spcBef>
                <a:spcPct val="50000"/>
              </a:spcBef>
            </a:pPr>
            <a:r>
              <a:rPr lang="sv-SE" dirty="0"/>
              <a:t>L</a:t>
            </a:r>
            <a:r>
              <a:rPr lang="sv-SE" dirty="0" smtClean="0"/>
              <a:t>ätta </a:t>
            </a:r>
            <a:r>
              <a:rPr lang="sv-SE" dirty="0"/>
              <a:t>lastbilar 15</a:t>
            </a:r>
            <a:r>
              <a:rPr lang="sv-SE" dirty="0" smtClean="0"/>
              <a:t>%</a:t>
            </a:r>
          </a:p>
          <a:p>
            <a:pPr marL="0" indent="0">
              <a:spcBef>
                <a:spcPct val="50000"/>
              </a:spcBef>
              <a:buNone/>
            </a:pPr>
            <a:endParaRPr lang="sv-SE" dirty="0"/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Scenario 1 Koldioxidskatt</a:t>
            </a:r>
          </a:p>
          <a:p>
            <a:pPr marL="0" indent="0">
              <a:spcBef>
                <a:spcPct val="50000"/>
              </a:spcBef>
              <a:buNone/>
            </a:pPr>
            <a:endParaRPr lang="sv-SE" sz="8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Scenario 2 Koldioxidskatt + ytterligare bränsleeffektivitet som inte kostar</a:t>
            </a:r>
          </a:p>
          <a:p>
            <a:pPr marL="0" indent="0">
              <a:spcBef>
                <a:spcPct val="50000"/>
              </a:spcBef>
              <a:buNone/>
            </a:pPr>
            <a:endParaRPr lang="sv-SE" sz="8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Scenario 3 Koldioxidskatt + ytterligare bränsleeffektivitet som kostar</a:t>
            </a:r>
            <a:endParaRPr lang="sv-SE" dirty="0"/>
          </a:p>
          <a:p>
            <a:pPr marL="0" indent="0">
              <a:spcBef>
                <a:spcPct val="50000"/>
              </a:spcBef>
              <a:buNone/>
            </a:pPr>
            <a:endParaRPr lang="sv-SE" dirty="0"/>
          </a:p>
        </p:txBody>
      </p:sp>
      <p:sp>
        <p:nvSpPr>
          <p:cNvPr id="2" name="Ellips 1"/>
          <p:cNvSpPr/>
          <p:nvPr/>
        </p:nvSpPr>
        <p:spPr bwMode="auto">
          <a:xfrm>
            <a:off x="3681046" y="4149969"/>
            <a:ext cx="5662246" cy="63304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Ellips 2"/>
          <p:cNvSpPr/>
          <p:nvPr/>
        </p:nvSpPr>
        <p:spPr bwMode="auto">
          <a:xfrm>
            <a:off x="7303477" y="4888520"/>
            <a:ext cx="1570892" cy="35169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98" y="254000"/>
            <a:ext cx="9523047" cy="847969"/>
          </a:xfrm>
        </p:spPr>
        <p:txBody>
          <a:bodyPr/>
          <a:lstStyle/>
          <a:p>
            <a:r>
              <a:rPr lang="sv-SE" dirty="0" smtClean="0"/>
              <a:t>Klimatpolitikens kostnader påverkas av transporternas teknikutveckling 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398" y="1214035"/>
            <a:ext cx="8574434" cy="5039281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endParaRPr lang="sv-SE" dirty="0"/>
          </a:p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endParaRPr lang="sv-SE" dirty="0"/>
          </a:p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Med förhållandevis långsam teknikutveckling krävs större höjningar av koldioxidskatten och kostnaderna blir högre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Även med optimistisk teknikutveckling behöver koldioxidskatten höjas   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5" y="1425637"/>
            <a:ext cx="9310465" cy="186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0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3999" y="253999"/>
            <a:ext cx="8069385" cy="906585"/>
          </a:xfrm>
        </p:spPr>
        <p:txBody>
          <a:bodyPr/>
          <a:lstStyle/>
          <a:p>
            <a:r>
              <a:rPr lang="sv-SE" dirty="0" smtClean="0"/>
              <a:t>Hur skatteintäkterna återförs till ekonomin har betydelse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6425" y="1265239"/>
            <a:ext cx="7248037" cy="513556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Scenario 1 Ökade transfereringar till hushållen</a:t>
            </a:r>
          </a:p>
          <a:p>
            <a:pPr marL="0" indent="0">
              <a:buNone/>
            </a:pPr>
            <a:r>
              <a:rPr lang="sv-SE" dirty="0" smtClean="0"/>
              <a:t>Scenario 2 Sänkt arbetsgivaravgift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1600" b="1" dirty="0" smtClean="0"/>
              <a:t>Procentuell förändring 2030 jämfört med referensfallet</a:t>
            </a:r>
            <a:endParaRPr lang="sv-SE" sz="1600" b="1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9" r="3989" b="5065"/>
          <a:stretch/>
        </p:blipFill>
        <p:spPr bwMode="auto">
          <a:xfrm>
            <a:off x="692760" y="2849016"/>
            <a:ext cx="5860439" cy="303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 3"/>
          <p:cNvSpPr/>
          <p:nvPr/>
        </p:nvSpPr>
        <p:spPr bwMode="auto">
          <a:xfrm>
            <a:off x="3294186" y="3106615"/>
            <a:ext cx="2649414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Ellips 4"/>
          <p:cNvSpPr/>
          <p:nvPr/>
        </p:nvSpPr>
        <p:spPr bwMode="auto">
          <a:xfrm>
            <a:off x="3294186" y="5158154"/>
            <a:ext cx="2649414" cy="7271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000" y="254000"/>
            <a:ext cx="7565292" cy="894862"/>
          </a:xfrm>
        </p:spPr>
        <p:txBody>
          <a:bodyPr/>
          <a:lstStyle/>
          <a:p>
            <a:r>
              <a:rPr lang="sv-SE" dirty="0" smtClean="0"/>
              <a:t>Fördelningseffekter av höjd koldioxidskatt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6425" y="1265239"/>
            <a:ext cx="6954960" cy="5135562"/>
          </a:xfrm>
        </p:spPr>
        <p:txBody>
          <a:bodyPr/>
          <a:lstStyle/>
          <a:p>
            <a:r>
              <a:rPr lang="sv-SE" dirty="0" smtClean="0"/>
              <a:t>Oönskade fördelningseffekter kan till viss del avhjälpas med transfereringar till utsatta hushållsgrupper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Skatteintäkterna kan också återföras genom att sänka snedvridande skatter. </a:t>
            </a:r>
          </a:p>
          <a:p>
            <a:endParaRPr lang="sv-SE" dirty="0"/>
          </a:p>
          <a:p>
            <a:r>
              <a:rPr lang="sv-SE" dirty="0" smtClean="0"/>
              <a:t>Det finns en avvägning mellan kostnadseffektivitet och fördelning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Boende i glesbygd riskerar att påverkas mer än boende i storstad och tätort.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38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000" y="254000"/>
            <a:ext cx="7565292" cy="894862"/>
          </a:xfrm>
        </p:spPr>
        <p:txBody>
          <a:bodyPr/>
          <a:lstStyle/>
          <a:p>
            <a:r>
              <a:rPr lang="sv-SE" dirty="0" smtClean="0"/>
              <a:t>Våra huvudslutsatser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6424" y="1265240"/>
            <a:ext cx="9194068" cy="5112114"/>
          </a:xfrm>
        </p:spPr>
        <p:txBody>
          <a:bodyPr/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dirty="0" smtClean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 smtClean="0">
                <a:latin typeface="Verdana" pitchFamily="34" charset="0"/>
              </a:rPr>
              <a:t>Grunden </a:t>
            </a:r>
            <a:r>
              <a:rPr lang="sv-SE" dirty="0">
                <a:latin typeface="Verdana" pitchFamily="34" charset="0"/>
              </a:rPr>
              <a:t>för </a:t>
            </a:r>
            <a:r>
              <a:rPr lang="sv-SE" dirty="0" smtClean="0">
                <a:latin typeface="Verdana" pitchFamily="34" charset="0"/>
              </a:rPr>
              <a:t>klimatpolitiken utgörs </a:t>
            </a:r>
            <a:r>
              <a:rPr lang="sv-SE" dirty="0">
                <a:latin typeface="Verdana" pitchFamily="34" charset="0"/>
              </a:rPr>
              <a:t>av prissättande </a:t>
            </a:r>
            <a:r>
              <a:rPr lang="sv-SE" dirty="0" smtClean="0">
                <a:latin typeface="Verdana" pitchFamily="34" charset="0"/>
              </a:rPr>
              <a:t>styrmedel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sz="6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Verdana" pitchFamily="34" charset="0"/>
              </a:rPr>
              <a:t>EU:s </a:t>
            </a:r>
            <a:r>
              <a:rPr lang="sv-SE" dirty="0" smtClean="0">
                <a:latin typeface="Verdana" pitchFamily="34" charset="0"/>
              </a:rPr>
              <a:t>koldioxidkrav </a:t>
            </a:r>
            <a:r>
              <a:rPr lang="sv-SE" dirty="0">
                <a:latin typeface="Verdana" pitchFamily="34" charset="0"/>
              </a:rPr>
              <a:t>ger incitament till teknikutveckling </a:t>
            </a:r>
            <a:endParaRPr lang="sv-SE" dirty="0" smtClean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sz="6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Verdana" pitchFamily="34" charset="0"/>
              </a:rPr>
              <a:t>K</a:t>
            </a:r>
            <a:r>
              <a:rPr lang="sv-SE" dirty="0" smtClean="0">
                <a:latin typeface="Verdana" pitchFamily="34" charset="0"/>
              </a:rPr>
              <a:t>votpliktssystem </a:t>
            </a:r>
            <a:r>
              <a:rPr lang="sv-SE" dirty="0">
                <a:latin typeface="Verdana" pitchFamily="34" charset="0"/>
              </a:rPr>
              <a:t>för biodrivmedel kan vara en näst-bästa </a:t>
            </a:r>
            <a:r>
              <a:rPr lang="sv-SE" dirty="0" smtClean="0">
                <a:latin typeface="Verdana" pitchFamily="34" charset="0"/>
              </a:rPr>
              <a:t>lösning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sz="6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Verdana" pitchFamily="34" charset="0"/>
              </a:rPr>
              <a:t>Flera faktorer talar emot </a:t>
            </a:r>
            <a:r>
              <a:rPr lang="sv-SE" dirty="0" smtClean="0">
                <a:latin typeface="Verdana" pitchFamily="34" charset="0"/>
              </a:rPr>
              <a:t>ett </a:t>
            </a:r>
            <a:r>
              <a:rPr lang="sv-SE" dirty="0">
                <a:latin typeface="Verdana" pitchFamily="34" charset="0"/>
              </a:rPr>
              <a:t>bonus-</a:t>
            </a:r>
            <a:r>
              <a:rPr lang="sv-SE" dirty="0" err="1">
                <a:latin typeface="Verdana" pitchFamily="34" charset="0"/>
              </a:rPr>
              <a:t>malus</a:t>
            </a:r>
            <a:r>
              <a:rPr lang="sv-SE" dirty="0">
                <a:latin typeface="Verdana" pitchFamily="34" charset="0"/>
              </a:rPr>
              <a:t> </a:t>
            </a:r>
            <a:r>
              <a:rPr lang="sv-SE" dirty="0" smtClean="0">
                <a:latin typeface="Verdana" pitchFamily="34" charset="0"/>
              </a:rPr>
              <a:t>system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sz="6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Verdana" pitchFamily="34" charset="0"/>
              </a:rPr>
              <a:t>Bränslesnålare fordon kan medföra </a:t>
            </a:r>
            <a:r>
              <a:rPr lang="sv-SE" dirty="0" smtClean="0">
                <a:latin typeface="Verdana" pitchFamily="34" charset="0"/>
              </a:rPr>
              <a:t>behov </a:t>
            </a:r>
            <a:r>
              <a:rPr lang="sv-SE" dirty="0">
                <a:latin typeface="Verdana" pitchFamily="34" charset="0"/>
              </a:rPr>
              <a:t>av </a:t>
            </a:r>
            <a:r>
              <a:rPr lang="sv-SE" dirty="0" smtClean="0">
                <a:latin typeface="Verdana" pitchFamily="34" charset="0"/>
              </a:rPr>
              <a:t>kilometerskatt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sz="6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Verdana" pitchFamily="34" charset="0"/>
              </a:rPr>
              <a:t>Klimatpolitikens kostnader påverkas av transportsektorns teknikutveckling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6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75" name="Group 23"/>
          <p:cNvGrpSpPr>
            <a:grpSpLocks/>
          </p:cNvGrpSpPr>
          <p:nvPr/>
        </p:nvGrpSpPr>
        <p:grpSpPr bwMode="auto">
          <a:xfrm>
            <a:off x="15875" y="2"/>
            <a:ext cx="9912351" cy="6842125"/>
            <a:chOff x="0" y="0"/>
            <a:chExt cx="6244" cy="4310"/>
          </a:xfrm>
        </p:grpSpPr>
        <p:sp>
          <p:nvSpPr>
            <p:cNvPr id="125973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6240" cy="40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74" name="Rectangle 22"/>
            <p:cNvSpPr>
              <a:spLocks noChangeArrowheads="1"/>
            </p:cNvSpPr>
            <p:nvPr/>
          </p:nvSpPr>
          <p:spPr bwMode="auto">
            <a:xfrm>
              <a:off x="5207" y="3859"/>
              <a:ext cx="1037" cy="4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6061" name="Group 109"/>
          <p:cNvGrpSpPr>
            <a:grpSpLocks/>
          </p:cNvGrpSpPr>
          <p:nvPr/>
        </p:nvGrpSpPr>
        <p:grpSpPr bwMode="auto">
          <a:xfrm>
            <a:off x="1552576" y="3175"/>
            <a:ext cx="8353425" cy="6854825"/>
            <a:chOff x="978" y="2"/>
            <a:chExt cx="5262" cy="4318"/>
          </a:xfrm>
        </p:grpSpPr>
        <p:pic>
          <p:nvPicPr>
            <p:cNvPr id="126062" name="Picture 110" descr="sv logotyp 20 cm 6% beskur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3" name="Picture 111" descr="Miljoekonom_liten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" y="3979"/>
              <a:ext cx="120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4" name="Picture 112" descr="Analysunderla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423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5" name="Picture 113" descr="Barometernlit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" y="3414"/>
              <a:ext cx="126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6" name="Picture 114" descr="Konjlage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414"/>
              <a:ext cx="120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7" name="Picture 115" descr="Lonebild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979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8" name="Picture 116" descr="Specialstudi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700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9" name="Picture 117" descr="SwedishEconomy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700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0" name="Picture 118" descr="WageFormation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979"/>
              <a:ext cx="121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1" name="Picture 119" descr="Workingpaper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3700"/>
              <a:ext cx="122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2" name="Picture 120" descr="Miljöekonomi stor copy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" y="2139"/>
              <a:ext cx="818" cy="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254001" y="254002"/>
            <a:ext cx="908843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>
                <a:solidFill>
                  <a:srgbClr val="72A741"/>
                </a:solidFill>
              </a:rPr>
              <a:t>MILJÖEKONOMI </a:t>
            </a:r>
          </a:p>
          <a:p>
            <a:pPr>
              <a:spcBef>
                <a:spcPct val="50000"/>
              </a:spcBef>
            </a:pPr>
            <a:r>
              <a:rPr lang="sv-SE" sz="1800" b="1" dirty="0" smtClean="0">
                <a:solidFill>
                  <a:srgbClr val="72A741"/>
                </a:solidFill>
              </a:rPr>
              <a:t>10 december 2015</a:t>
            </a:r>
            <a:endParaRPr lang="sv-SE" sz="1800" b="1" dirty="0">
              <a:solidFill>
                <a:srgbClr val="72A741"/>
              </a:solidFill>
            </a:endParaRP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631824" y="1679577"/>
            <a:ext cx="79714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sv-SE" sz="2400" b="1" dirty="0" smtClean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sv-SE" sz="2400" b="1" dirty="0" smtClean="0">
                <a:latin typeface="Verdana" pitchFamily="34" charset="0"/>
              </a:rPr>
              <a:t>Runar Brännlund, vetenskapliga rådet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254000" y="5961858"/>
            <a:ext cx="758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 b="1" dirty="0">
              <a:solidFill>
                <a:srgbClr val="72A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Vetenskapliga rådet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914" y="1666876"/>
            <a:ext cx="8144237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SE" sz="2000" dirty="0" err="1" smtClean="0">
                <a:latin typeface="+mj-lt"/>
                <a:cs typeface="Arial" panose="020B0604020202020204" pitchFamily="34" charset="0"/>
              </a:rPr>
              <a:t>Prof</a:t>
            </a:r>
            <a:r>
              <a:rPr lang="sv-SE" sz="2000" dirty="0" smtClean="0">
                <a:latin typeface="+mj-lt"/>
                <a:cs typeface="Arial" panose="020B0604020202020204" pitchFamily="34" charset="0"/>
              </a:rPr>
              <a:t> Runar Brännlund, Umeå Universitet (ordförande)</a:t>
            </a:r>
          </a:p>
          <a:p>
            <a:pPr>
              <a:spcAft>
                <a:spcPts val="600"/>
              </a:spcAft>
            </a:pPr>
            <a:r>
              <a:rPr lang="sv-SE" sz="2000" dirty="0" err="1" smtClean="0">
                <a:latin typeface="+mj-lt"/>
                <a:cs typeface="Arial" panose="020B0604020202020204" pitchFamily="34" charset="0"/>
              </a:rPr>
              <a:t>Prof</a:t>
            </a:r>
            <a:r>
              <a:rPr lang="sv-SE" sz="2000" dirty="0" smtClean="0">
                <a:latin typeface="+mj-lt"/>
                <a:cs typeface="Arial" panose="020B0604020202020204" pitchFamily="34" charset="0"/>
              </a:rPr>
              <a:t> Thomas Aronsson, Umeå Universitet</a:t>
            </a:r>
          </a:p>
          <a:p>
            <a:pPr>
              <a:spcAft>
                <a:spcPts val="600"/>
              </a:spcAft>
            </a:pPr>
            <a:r>
              <a:rPr lang="sv-SE" sz="2000" dirty="0" err="1" smtClean="0">
                <a:latin typeface="+mj-lt"/>
                <a:cs typeface="Arial" panose="020B0604020202020204" pitchFamily="34" charset="0"/>
              </a:rPr>
              <a:t>Prof</a:t>
            </a:r>
            <a:r>
              <a:rPr lang="sv-SE" sz="2000" dirty="0" smtClean="0">
                <a:latin typeface="+mj-lt"/>
                <a:cs typeface="Arial" panose="020B0604020202020204" pitchFamily="34" charset="0"/>
              </a:rPr>
              <a:t> Ing-Marie Gren, Sveriges Lantbruksuniversitet</a:t>
            </a:r>
          </a:p>
          <a:p>
            <a:pPr>
              <a:spcAft>
                <a:spcPts val="600"/>
              </a:spcAft>
            </a:pPr>
            <a:r>
              <a:rPr lang="sv-SE" sz="2000" dirty="0" err="1" smtClean="0">
                <a:latin typeface="+mj-lt"/>
                <a:cs typeface="Arial" panose="020B0604020202020204" pitchFamily="34" charset="0"/>
              </a:rPr>
              <a:t>Prof</a:t>
            </a:r>
            <a:r>
              <a:rPr lang="sv-SE" sz="2000" dirty="0" smtClean="0">
                <a:latin typeface="+mj-lt"/>
                <a:cs typeface="Arial" panose="020B0604020202020204" pitchFamily="34" charset="0"/>
              </a:rPr>
              <a:t> Caroline Leck, Stockholms Universitet</a:t>
            </a:r>
          </a:p>
          <a:p>
            <a:pPr>
              <a:spcAft>
                <a:spcPts val="600"/>
              </a:spcAft>
            </a:pPr>
            <a:r>
              <a:rPr lang="sv-SE" sz="2000" dirty="0" err="1" smtClean="0">
                <a:latin typeface="+mj-lt"/>
                <a:cs typeface="Arial" panose="020B0604020202020204" pitchFamily="34" charset="0"/>
              </a:rPr>
              <a:t>Prof</a:t>
            </a:r>
            <a:r>
              <a:rPr lang="sv-SE" sz="2000" dirty="0" smtClean="0">
                <a:latin typeface="+mj-lt"/>
                <a:cs typeface="Arial" panose="020B0604020202020204" pitchFamily="34" charset="0"/>
              </a:rPr>
              <a:t> Per </a:t>
            </a:r>
            <a:r>
              <a:rPr lang="sv-SE" sz="2000" dirty="0" err="1" smtClean="0">
                <a:latin typeface="+mj-lt"/>
                <a:cs typeface="Arial" panose="020B0604020202020204" pitchFamily="34" charset="0"/>
              </a:rPr>
              <a:t>Mickwitz</a:t>
            </a:r>
            <a:r>
              <a:rPr lang="sv-SE" sz="2000" dirty="0" smtClean="0">
                <a:latin typeface="+mj-lt"/>
                <a:cs typeface="Arial" panose="020B0604020202020204" pitchFamily="34" charset="0"/>
              </a:rPr>
              <a:t>, Finlands miljöcentral</a:t>
            </a:r>
            <a:endParaRPr lang="sv-SE" sz="2000" dirty="0">
              <a:latin typeface="+mj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2000" dirty="0" err="1" smtClean="0">
                <a:latin typeface="+mj-lt"/>
                <a:cs typeface="Arial" panose="020B0604020202020204" pitchFamily="34" charset="0"/>
              </a:rPr>
              <a:t>Prof</a:t>
            </a:r>
            <a:r>
              <a:rPr lang="sv-SE" sz="2000" dirty="0" smtClean="0">
                <a:latin typeface="+mj-lt"/>
                <a:cs typeface="Arial" panose="020B0604020202020204" pitchFamily="34" charset="0"/>
              </a:rPr>
              <a:t> Patrik Söderholm, Luleå Tekniska Universitet</a:t>
            </a:r>
            <a:endParaRPr lang="sv-SE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 smtClean="0">
                <a:latin typeface="Arial"/>
                <a:cs typeface="Arial"/>
              </a:rPr>
              <a:t>Rådets uppgifter</a:t>
            </a:r>
            <a:endParaRPr lang="sv-SE" sz="4000" b="1" dirty="0">
              <a:latin typeface="Arial"/>
              <a:cs typeface="Arial"/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961153" y="1612075"/>
            <a:ext cx="8449547" cy="490555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sv-SE" sz="2000" dirty="0" smtClean="0">
                <a:latin typeface="+mj-lt"/>
                <a:cs typeface="Arial"/>
              </a:rPr>
              <a:t>Bistå i frågor om metoder och modeller.</a:t>
            </a:r>
          </a:p>
          <a:p>
            <a:pPr>
              <a:spcAft>
                <a:spcPts val="600"/>
              </a:spcAft>
            </a:pPr>
            <a:r>
              <a:rPr lang="sv-SE" sz="2000" dirty="0" smtClean="0">
                <a:latin typeface="+mj-lt"/>
                <a:cs typeface="Arial"/>
              </a:rPr>
              <a:t>Medverka till analysen av den ekonomiska politikens lång- och kortsiktiga effekter på</a:t>
            </a:r>
          </a:p>
          <a:p>
            <a:pPr lvl="1">
              <a:spcAft>
                <a:spcPts val="300"/>
              </a:spcAft>
            </a:pPr>
            <a:r>
              <a:rPr lang="sv-SE" sz="2000" dirty="0" smtClean="0">
                <a:latin typeface="+mj-lt"/>
                <a:cs typeface="Arial"/>
              </a:rPr>
              <a:t>riksdagens mål för miljökvalitet och </a:t>
            </a:r>
          </a:p>
          <a:p>
            <a:pPr lvl="1">
              <a:spcAft>
                <a:spcPts val="600"/>
              </a:spcAft>
            </a:pPr>
            <a:r>
              <a:rPr lang="sv-SE" sz="2000" dirty="0" smtClean="0">
                <a:latin typeface="+mj-lt"/>
                <a:cs typeface="Arial"/>
              </a:rPr>
              <a:t>på en i övrigt miljömässigt hållbar utveckling.</a:t>
            </a:r>
          </a:p>
          <a:p>
            <a:pPr>
              <a:spcAft>
                <a:spcPts val="600"/>
              </a:spcAft>
            </a:pPr>
            <a:r>
              <a:rPr lang="sv-SE" sz="2000" dirty="0" smtClean="0">
                <a:latin typeface="+mj-lt"/>
                <a:cs typeface="Arial"/>
              </a:rPr>
              <a:t>Identifiera och föreslå viktiga områden för kommande rapporter</a:t>
            </a:r>
          </a:p>
          <a:p>
            <a:pPr>
              <a:spcAft>
                <a:spcPts val="600"/>
              </a:spcAft>
            </a:pPr>
            <a:r>
              <a:rPr lang="sv-SE" sz="2000" dirty="0" smtClean="0">
                <a:latin typeface="+mj-lt"/>
                <a:cs typeface="Arial"/>
              </a:rPr>
              <a:t>Analysera och identifiera behov av forskning inom det miljöekonomiska området</a:t>
            </a:r>
          </a:p>
        </p:txBody>
      </p:sp>
    </p:spTree>
    <p:extLst>
      <p:ext uri="{BB962C8B-B14F-4D97-AF65-F5344CB8AC3E}">
        <p14:creationId xmlns:p14="http://schemas.microsoft.com/office/powerpoint/2010/main" val="3827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75" name="Group 23"/>
          <p:cNvGrpSpPr>
            <a:grpSpLocks/>
          </p:cNvGrpSpPr>
          <p:nvPr/>
        </p:nvGrpSpPr>
        <p:grpSpPr bwMode="auto">
          <a:xfrm>
            <a:off x="15875" y="0"/>
            <a:ext cx="9912350" cy="6842125"/>
            <a:chOff x="0" y="0"/>
            <a:chExt cx="6244" cy="4310"/>
          </a:xfrm>
        </p:grpSpPr>
        <p:sp>
          <p:nvSpPr>
            <p:cNvPr id="125973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6240" cy="40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74" name="Rectangle 22"/>
            <p:cNvSpPr>
              <a:spLocks noChangeArrowheads="1"/>
            </p:cNvSpPr>
            <p:nvPr/>
          </p:nvSpPr>
          <p:spPr bwMode="auto">
            <a:xfrm>
              <a:off x="5207" y="3859"/>
              <a:ext cx="1037" cy="4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6061" name="Group 109"/>
          <p:cNvGrpSpPr>
            <a:grpSpLocks/>
          </p:cNvGrpSpPr>
          <p:nvPr/>
        </p:nvGrpSpPr>
        <p:grpSpPr bwMode="auto">
          <a:xfrm>
            <a:off x="1463123" y="3175"/>
            <a:ext cx="8353425" cy="6854825"/>
            <a:chOff x="978" y="2"/>
            <a:chExt cx="5262" cy="4318"/>
          </a:xfrm>
        </p:grpSpPr>
        <p:pic>
          <p:nvPicPr>
            <p:cNvPr id="126062" name="Picture 110" descr="sv logotyp 20 cm 6% beskur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3" name="Picture 111" descr="Miljoekonom_liten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" y="3979"/>
              <a:ext cx="120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4" name="Picture 112" descr="Analysunderla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423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5" name="Picture 113" descr="Barometernlit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" y="3414"/>
              <a:ext cx="126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6" name="Picture 114" descr="Konjlage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414"/>
              <a:ext cx="120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7" name="Picture 115" descr="Lonebild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979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8" name="Picture 116" descr="Specialstudi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700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9" name="Picture 117" descr="SwedishEconomy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700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0" name="Picture 118" descr="WageFormation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979"/>
              <a:ext cx="121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1" name="Picture 119" descr="Workingpaper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3700"/>
              <a:ext cx="122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2" name="Picture 120" descr="Miljöekonomi stor copy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" y="2139"/>
              <a:ext cx="818" cy="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254000" y="254000"/>
            <a:ext cx="908843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>
                <a:solidFill>
                  <a:srgbClr val="72A741"/>
                </a:solidFill>
              </a:rPr>
              <a:t>MILJÖEKONOMI </a:t>
            </a:r>
          </a:p>
          <a:p>
            <a:pPr>
              <a:spcBef>
                <a:spcPct val="50000"/>
              </a:spcBef>
            </a:pPr>
            <a:r>
              <a:rPr lang="sv-SE" sz="1800" b="1" dirty="0" smtClean="0">
                <a:solidFill>
                  <a:srgbClr val="72A741"/>
                </a:solidFill>
              </a:rPr>
              <a:t>10 december 2015</a:t>
            </a:r>
            <a:endParaRPr lang="sv-SE" sz="1800" b="1" dirty="0">
              <a:solidFill>
                <a:srgbClr val="72A741"/>
              </a:solidFill>
            </a:endParaRP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393698" y="1676261"/>
            <a:ext cx="904716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sv-SE" sz="2400" b="1" dirty="0" smtClean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sv-SE" sz="2400" b="1" dirty="0" smtClean="0">
                <a:latin typeface="Verdana" pitchFamily="34" charset="0"/>
              </a:rPr>
              <a:t>Utsläppsminskningar på väg – ett klimatekonomiskt seminarium om vägtransporter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254000" y="5969000"/>
            <a:ext cx="758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v-SE" sz="1800" b="1" dirty="0" smtClean="0">
                <a:solidFill>
                  <a:srgbClr val="72A741"/>
                </a:solidFill>
              </a:rPr>
              <a:t>Eva </a:t>
            </a:r>
            <a:r>
              <a:rPr lang="sv-SE" sz="1800" b="1" dirty="0" err="1" smtClean="0">
                <a:solidFill>
                  <a:srgbClr val="72A741"/>
                </a:solidFill>
              </a:rPr>
              <a:t>Samakovlis</a:t>
            </a:r>
            <a:endParaRPr lang="sv-SE" sz="1800" b="1" dirty="0">
              <a:solidFill>
                <a:srgbClr val="72A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Årets rapport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418" y="1590676"/>
            <a:ext cx="8323614" cy="495497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v-SE" sz="2000" dirty="0" smtClean="0">
                <a:cs typeface="Arial" panose="020B0604020202020204" pitchFamily="34" charset="0"/>
              </a:rPr>
              <a:t>Fokuserar styrning av vägtransporternas koldioxidutsläpp (personbilar)</a:t>
            </a:r>
          </a:p>
          <a:p>
            <a:r>
              <a:rPr lang="sv-SE" sz="2000" dirty="0" smtClean="0">
                <a:cs typeface="Arial" panose="020B0604020202020204" pitchFamily="34" charset="0"/>
              </a:rPr>
              <a:t>Analys av de viktigaste befintliga styrmedlen </a:t>
            </a:r>
          </a:p>
          <a:p>
            <a:r>
              <a:rPr lang="sv-SE" sz="2000" dirty="0" smtClean="0">
                <a:cs typeface="Arial" panose="020B0604020202020204" pitchFamily="34" charset="0"/>
              </a:rPr>
              <a:t>Analys av styrmedel som diskuteras</a:t>
            </a:r>
          </a:p>
          <a:p>
            <a:pPr lvl="1"/>
            <a:r>
              <a:rPr lang="sv-SE" sz="2000" dirty="0" smtClean="0">
                <a:cs typeface="Arial" panose="020B0604020202020204" pitchFamily="34" charset="0"/>
              </a:rPr>
              <a:t>Bonus-</a:t>
            </a:r>
            <a:r>
              <a:rPr lang="sv-SE" sz="2000" dirty="0" err="1" smtClean="0">
                <a:cs typeface="Arial" panose="020B0604020202020204" pitchFamily="34" charset="0"/>
              </a:rPr>
              <a:t>malus</a:t>
            </a:r>
            <a:endParaRPr lang="sv-SE" sz="2000" dirty="0" smtClean="0">
              <a:cs typeface="Arial" panose="020B0604020202020204" pitchFamily="34" charset="0"/>
            </a:endParaRPr>
          </a:p>
          <a:p>
            <a:pPr lvl="1"/>
            <a:r>
              <a:rPr lang="sv-SE" sz="2000" dirty="0" smtClean="0">
                <a:cs typeface="Arial" panose="020B0604020202020204" pitchFamily="34" charset="0"/>
              </a:rPr>
              <a:t>Kvotplikt på biodrivmedel</a:t>
            </a:r>
          </a:p>
          <a:p>
            <a:r>
              <a:rPr lang="sv-SE" sz="2000" dirty="0" smtClean="0">
                <a:cs typeface="Arial" panose="020B0604020202020204" pitchFamily="34" charset="0"/>
              </a:rPr>
              <a:t>Samhällsekonomiska konsekvenser av halvering av CO2 utsläppen</a:t>
            </a:r>
          </a:p>
          <a:p>
            <a:r>
              <a:rPr lang="sv-SE" sz="2000" dirty="0" smtClean="0">
                <a:cs typeface="Arial" panose="020B0604020202020204" pitchFamily="34" charset="0"/>
              </a:rPr>
              <a:t>Analys av fördelningseffekter i vissa dimensioner</a:t>
            </a:r>
            <a:endParaRPr lang="sv-SE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Årets rapport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818" y="1609726"/>
            <a:ext cx="8124207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000" dirty="0" smtClean="0">
                <a:cs typeface="Arial" panose="020B0604020202020204" pitchFamily="34" charset="0"/>
              </a:rPr>
              <a:t>En konsekvensanalys av olika målsättningar</a:t>
            </a:r>
          </a:p>
          <a:p>
            <a:pPr>
              <a:spcAft>
                <a:spcPts val="1200"/>
              </a:spcAft>
            </a:pPr>
            <a:r>
              <a:rPr lang="sv-SE" sz="2000" dirty="0" smtClean="0">
                <a:cs typeface="Arial" panose="020B0604020202020204" pitchFamily="34" charset="0"/>
              </a:rPr>
              <a:t>Vilka styrmedel som står till buds, och hur ”effektiva” dessa är</a:t>
            </a:r>
          </a:p>
          <a:p>
            <a:pPr>
              <a:spcAft>
                <a:spcPts val="1200"/>
              </a:spcAft>
            </a:pPr>
            <a:r>
              <a:rPr lang="sv-SE" sz="2000" dirty="0" smtClean="0">
                <a:cs typeface="Arial" panose="020B0604020202020204" pitchFamily="34" charset="0"/>
              </a:rPr>
              <a:t>Vad är ”prislappen” för olika mål, och hur fördelas eventuella kostnader</a:t>
            </a:r>
          </a:p>
          <a:p>
            <a:pPr>
              <a:spcAft>
                <a:spcPts val="1200"/>
              </a:spcAft>
            </a:pPr>
            <a:r>
              <a:rPr lang="sv-SE" sz="2000" dirty="0" smtClean="0">
                <a:cs typeface="Arial" panose="020B0604020202020204" pitchFamily="34" charset="0"/>
              </a:rPr>
              <a:t>Analysen säger ingenting om målen är för lågt eller högt satta</a:t>
            </a:r>
          </a:p>
        </p:txBody>
      </p:sp>
    </p:spTree>
    <p:extLst>
      <p:ext uri="{BB962C8B-B14F-4D97-AF65-F5344CB8AC3E}">
        <p14:creationId xmlns:p14="http://schemas.microsoft.com/office/powerpoint/2010/main" val="6738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 smtClean="0">
                <a:latin typeface="Arial"/>
                <a:cs typeface="Arial"/>
              </a:rPr>
              <a:t>Rådets slutsatser</a:t>
            </a:r>
            <a:r>
              <a:rPr lang="sv-SE" b="1" dirty="0" smtClean="0">
                <a:latin typeface="Arial"/>
                <a:cs typeface="Arial"/>
              </a:rPr>
              <a:t> </a:t>
            </a:r>
            <a:endParaRPr lang="sv-SE" b="1" dirty="0">
              <a:latin typeface="Arial"/>
              <a:cs typeface="Arial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85769" y="1600201"/>
            <a:ext cx="8524931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sv-SE" sz="2000" dirty="0" smtClean="0">
                <a:latin typeface="+mj-lt"/>
                <a:cs typeface="Arial"/>
              </a:rPr>
              <a:t>Rapporten håller hög vetenskaplig kvalitet.</a:t>
            </a:r>
          </a:p>
          <a:p>
            <a:pPr>
              <a:spcAft>
                <a:spcPts val="600"/>
              </a:spcAft>
            </a:pPr>
            <a:r>
              <a:rPr lang="sv-SE" sz="2000" dirty="0" smtClean="0">
                <a:latin typeface="+mj-lt"/>
                <a:cs typeface="Arial"/>
              </a:rPr>
              <a:t>Rådet delar i stort rapportens slutsatser</a:t>
            </a:r>
          </a:p>
          <a:p>
            <a:pPr>
              <a:spcAft>
                <a:spcPts val="600"/>
              </a:spcAft>
            </a:pPr>
            <a:r>
              <a:rPr lang="sv-SE" sz="2000" dirty="0" smtClean="0">
                <a:latin typeface="+mj-lt"/>
                <a:cs typeface="Arial"/>
              </a:rPr>
              <a:t>Rådet vill specifikt framhålla vikten av analysen av fördelningseffekter</a:t>
            </a:r>
          </a:p>
          <a:p>
            <a:pPr>
              <a:spcAft>
                <a:spcPts val="600"/>
              </a:spcAft>
            </a:pPr>
            <a:r>
              <a:rPr lang="sv-SE" sz="2000" dirty="0" smtClean="0">
                <a:latin typeface="+mj-lt"/>
                <a:cs typeface="Arial"/>
              </a:rPr>
              <a:t>Rådet menar dock att det finns behov för ytterligare forskning och utredningsarbete inom ett flertal områden, inklusive årets</a:t>
            </a:r>
          </a:p>
          <a:p>
            <a:pPr>
              <a:spcAft>
                <a:spcPts val="600"/>
              </a:spcAft>
            </a:pPr>
            <a:r>
              <a:rPr lang="sv-SE" sz="2000" dirty="0" smtClean="0">
                <a:latin typeface="+mj-lt"/>
                <a:cs typeface="Arial"/>
              </a:rPr>
              <a:t>Rådet anser vidare att utvärdering av politikåtgärder bör systematiseras och vara kontinuerliga, såväl ex-ante som ex-post</a:t>
            </a:r>
          </a:p>
        </p:txBody>
      </p:sp>
    </p:spTree>
    <p:extLst>
      <p:ext uri="{BB962C8B-B14F-4D97-AF65-F5344CB8AC3E}">
        <p14:creationId xmlns:p14="http://schemas.microsoft.com/office/powerpoint/2010/main" val="14878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Slutsatserna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533" y="1600201"/>
            <a:ext cx="7301092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sv-SE" sz="2000" dirty="0" smtClean="0">
                <a:latin typeface="+mj-lt"/>
                <a:cs typeface="Arial" panose="020B0604020202020204" pitchFamily="34" charset="0"/>
              </a:rPr>
              <a:t>Rådet delar slutsatsen att prissättande styrmedel bör utgöra grunden för klimatpolitiken</a:t>
            </a:r>
          </a:p>
          <a:p>
            <a:pPr>
              <a:spcAft>
                <a:spcPts val="1800"/>
              </a:spcAft>
            </a:pPr>
            <a:r>
              <a:rPr lang="sv-SE" sz="2000" dirty="0" smtClean="0">
                <a:latin typeface="+mj-lt"/>
                <a:cs typeface="Arial" panose="020B0604020202020204" pitchFamily="34" charset="0"/>
              </a:rPr>
              <a:t>Rådet anser att det finns stöd för slutsatsen att specifika teknikstöd ibland kan motiveras, men skall inte permanentas</a:t>
            </a:r>
          </a:p>
          <a:p>
            <a:pPr>
              <a:spcAft>
                <a:spcPts val="1200"/>
              </a:spcAft>
            </a:pPr>
            <a:r>
              <a:rPr lang="sv-SE" sz="2000" dirty="0" smtClean="0">
                <a:latin typeface="+mj-lt"/>
                <a:cs typeface="Arial" panose="020B0604020202020204" pitchFamily="34" charset="0"/>
              </a:rPr>
              <a:t>Rådet delar slutsatsen att effektiviteten i </a:t>
            </a:r>
            <a:r>
              <a:rPr lang="sv-SE" sz="2000" dirty="0" err="1" smtClean="0">
                <a:latin typeface="+mj-lt"/>
                <a:cs typeface="Arial" panose="020B0604020202020204" pitchFamily="34" charset="0"/>
              </a:rPr>
              <a:t>EU’s</a:t>
            </a:r>
            <a:r>
              <a:rPr lang="sv-SE" sz="2000" dirty="0" smtClean="0">
                <a:latin typeface="+mj-lt"/>
                <a:cs typeface="Arial" panose="020B0604020202020204" pitchFamily="34" charset="0"/>
              </a:rPr>
              <a:t> och svensk </a:t>
            </a:r>
            <a:r>
              <a:rPr lang="sv-SE" sz="2000" dirty="0" err="1" smtClean="0">
                <a:latin typeface="+mj-lt"/>
                <a:cs typeface="Arial" panose="020B0604020202020204" pitchFamily="34" charset="0"/>
              </a:rPr>
              <a:t>klimatpolitik</a:t>
            </a:r>
            <a:r>
              <a:rPr lang="sv-SE" sz="2000" dirty="0" smtClean="0">
                <a:latin typeface="+mj-lt"/>
                <a:cs typeface="Arial" panose="020B0604020202020204" pitchFamily="34" charset="0"/>
              </a:rPr>
              <a:t> skulle öka vägtransportsektorn inkluderades i EU-ETS</a:t>
            </a:r>
          </a:p>
          <a:p>
            <a:endParaRPr lang="sv-SE" sz="2000" dirty="0" smtClean="0">
              <a:latin typeface="+mj-lt"/>
            </a:endParaRPr>
          </a:p>
          <a:p>
            <a:endParaRPr lang="sv-S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41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Slutsatserna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306" y="1600201"/>
            <a:ext cx="8194394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000" dirty="0" smtClean="0">
                <a:cs typeface="Arial" panose="020B0604020202020204" pitchFamily="34" charset="0"/>
              </a:rPr>
              <a:t>Rådet delar slutsatsen att ett bonus-</a:t>
            </a:r>
            <a:r>
              <a:rPr lang="sv-SE" sz="2000" dirty="0" err="1" smtClean="0">
                <a:cs typeface="Arial" panose="020B0604020202020204" pitchFamily="34" charset="0"/>
              </a:rPr>
              <a:t>malus</a:t>
            </a:r>
            <a:r>
              <a:rPr lang="sv-SE" sz="2000" dirty="0" smtClean="0">
                <a:cs typeface="Arial" panose="020B0604020202020204" pitchFamily="34" charset="0"/>
              </a:rPr>
              <a:t> system inte är ett kostnadseffektivt styrmedel</a:t>
            </a:r>
          </a:p>
          <a:p>
            <a:pPr lvl="1">
              <a:spcAft>
                <a:spcPts val="1200"/>
              </a:spcAft>
            </a:pPr>
            <a:r>
              <a:rPr lang="sv-SE" sz="2000" dirty="0" smtClean="0">
                <a:cs typeface="Arial" panose="020B0604020202020204" pitchFamily="34" charset="0"/>
              </a:rPr>
              <a:t>Ett bonus-</a:t>
            </a:r>
            <a:r>
              <a:rPr lang="sv-SE" sz="2000" dirty="0" err="1" smtClean="0">
                <a:cs typeface="Arial" panose="020B0604020202020204" pitchFamily="34" charset="0"/>
              </a:rPr>
              <a:t>malus</a:t>
            </a:r>
            <a:r>
              <a:rPr lang="sv-SE" sz="2000" dirty="0" smtClean="0">
                <a:cs typeface="Arial" panose="020B0604020202020204" pitchFamily="34" charset="0"/>
              </a:rPr>
              <a:t> system innebär de facto att en viss typ av bilinnehav subventioneras, kan leda till ökat trafikarbete</a:t>
            </a:r>
          </a:p>
          <a:p>
            <a:pPr>
              <a:spcAft>
                <a:spcPts val="600"/>
              </a:spcAft>
            </a:pPr>
            <a:r>
              <a:rPr lang="sv-SE" sz="2000" dirty="0" smtClean="0">
                <a:cs typeface="Arial" panose="020B0604020202020204" pitchFamily="34" charset="0"/>
              </a:rPr>
              <a:t>Rådet stödjer slutsatsen att kvotplikt för biodrivmedel inte styr effektivt mot långsiktiga klimatmål</a:t>
            </a:r>
          </a:p>
          <a:p>
            <a:pPr lvl="1"/>
            <a:r>
              <a:rPr lang="sv-SE" sz="2000" dirty="0" smtClean="0">
                <a:cs typeface="Arial" panose="020B0604020202020204" pitchFamily="34" charset="0"/>
              </a:rPr>
              <a:t>Kan kanske motiveras som ”näst-bästa” lösning</a:t>
            </a:r>
            <a:endParaRPr lang="sv-SE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Slutsatser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921" y="1632876"/>
            <a:ext cx="8181854" cy="4525963"/>
          </a:xfrm>
        </p:spPr>
        <p:txBody>
          <a:bodyPr>
            <a:normAutofit/>
          </a:bodyPr>
          <a:lstStyle/>
          <a:p>
            <a:r>
              <a:rPr lang="sv-SE" sz="2000" dirty="0" smtClean="0">
                <a:cs typeface="Arial" panose="020B0604020202020204" pitchFamily="34" charset="0"/>
              </a:rPr>
              <a:t>Rådet anser att finns stöd för slutsatsen att  kostnaden för koldioxidskatten fördelas ojämnt beroende på inkomst och var man bor</a:t>
            </a:r>
          </a:p>
          <a:p>
            <a:pPr lvl="1"/>
            <a:r>
              <a:rPr lang="sv-SE" sz="2000" dirty="0" smtClean="0">
                <a:cs typeface="Arial" panose="020B0604020202020204" pitchFamily="34" charset="0"/>
              </a:rPr>
              <a:t>Drabbar hushåll i glesbygd hårdare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000" dirty="0" smtClean="0">
                <a:cs typeface="Arial" panose="020B0604020202020204" pitchFamily="34" charset="0"/>
              </a:rPr>
              <a:t>Rådet delar slutsatsen att det finns en konflikt mellan effektivitet och fördelning</a:t>
            </a:r>
          </a:p>
          <a:p>
            <a:pPr lvl="1"/>
            <a:r>
              <a:rPr lang="sv-SE" sz="2000" dirty="0" smtClean="0">
                <a:cs typeface="Arial" panose="020B0604020202020204" pitchFamily="34" charset="0"/>
              </a:rPr>
              <a:t>En återföring av skatteintäkter som dämpar fördelningseffekterna kostar mer än en ”neutral” återföring</a:t>
            </a:r>
            <a:endParaRPr lang="sv-SE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195263"/>
            <a:ext cx="8915400" cy="1143000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Arial"/>
                <a:cs typeface="Arial"/>
              </a:rPr>
              <a:t>Förslag på </a:t>
            </a:r>
            <a:r>
              <a:rPr lang="sv-SE" sz="4000" b="1" dirty="0" smtClean="0">
                <a:latin typeface="Arial"/>
                <a:cs typeface="Arial"/>
              </a:rPr>
              <a:t>fördjupning</a:t>
            </a:r>
            <a:r>
              <a:rPr lang="sv-SE" sz="4000" b="1" dirty="0">
                <a:latin typeface="Arial"/>
                <a:cs typeface="Arial"/>
              </a:rPr>
              <a:t/>
            </a:r>
            <a:br>
              <a:rPr lang="sv-SE" sz="4000" b="1" dirty="0">
                <a:latin typeface="Arial"/>
                <a:cs typeface="Arial"/>
              </a:rPr>
            </a:br>
            <a:r>
              <a:rPr lang="sv-SE" sz="2700" dirty="0">
                <a:latin typeface="Arial"/>
                <a:cs typeface="Arial"/>
              </a:rPr>
              <a:t>Internationell </a:t>
            </a:r>
            <a:r>
              <a:rPr lang="sv-SE" sz="2700" dirty="0" err="1" smtClean="0">
                <a:latin typeface="Arial"/>
                <a:cs typeface="Arial"/>
              </a:rPr>
              <a:t>klimatpolitik</a:t>
            </a:r>
            <a:r>
              <a:rPr lang="sv-SE" sz="2700" dirty="0" smtClean="0">
                <a:latin typeface="Arial"/>
                <a:cs typeface="Arial"/>
              </a:rPr>
              <a:t>, handel och tillväxt</a:t>
            </a:r>
            <a:endParaRPr lang="sv-SE" sz="2700" dirty="0">
              <a:latin typeface="Arial"/>
              <a:cs typeface="Arial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97232" y="1788025"/>
            <a:ext cx="8194395" cy="47957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sz="2000" dirty="0" smtClean="0">
                <a:cs typeface="Arial" panose="020B0604020202020204" pitchFamily="34" charset="0"/>
              </a:rPr>
              <a:t>Årets rapport har, mer eller mindre, ett nationellt perspektiv på </a:t>
            </a:r>
            <a:r>
              <a:rPr lang="sv-SE" sz="2000" dirty="0" err="1" smtClean="0">
                <a:cs typeface="Arial" panose="020B0604020202020204" pitchFamily="34" charset="0"/>
              </a:rPr>
              <a:t>klimatpolitik</a:t>
            </a:r>
            <a:endParaRPr lang="sv-SE" sz="2000" dirty="0" smtClean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sz="2000" dirty="0">
                <a:cs typeface="Arial" panose="020B0604020202020204" pitchFamily="34" charset="0"/>
              </a:rPr>
              <a:t>K</a:t>
            </a:r>
            <a:r>
              <a:rPr lang="sv-SE" sz="2000" dirty="0" smtClean="0">
                <a:cs typeface="Arial" panose="020B0604020202020204" pitchFamily="34" charset="0"/>
              </a:rPr>
              <a:t>limatproblemet är globalt, den internationella dimensionen kan inte bortses ifrån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sz="2000" dirty="0" smtClean="0">
                <a:cs typeface="Arial" panose="020B0604020202020204" pitchFamily="34" charset="0"/>
              </a:rPr>
              <a:t>Rådet anser därför </a:t>
            </a:r>
            <a:r>
              <a:rPr lang="sv-SE" sz="2000" dirty="0">
                <a:cs typeface="Arial" panose="020B0604020202020204" pitchFamily="34" charset="0"/>
              </a:rPr>
              <a:t>att det finns ett behov att belysa kunskapsläget vad </a:t>
            </a:r>
            <a:r>
              <a:rPr lang="sv-SE" sz="2000" dirty="0" smtClean="0">
                <a:cs typeface="Arial" panose="020B0604020202020204" pitchFamily="34" charset="0"/>
              </a:rPr>
              <a:t>gäller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sv-SE" sz="2000" dirty="0" smtClean="0">
                <a:cs typeface="Arial" panose="020B0604020202020204" pitchFamily="34" charset="0"/>
              </a:rPr>
              <a:t>kopplingen </a:t>
            </a:r>
            <a:r>
              <a:rPr lang="sv-SE" sz="2000" dirty="0">
                <a:cs typeface="Arial" panose="020B0604020202020204" pitchFamily="34" charset="0"/>
              </a:rPr>
              <a:t>mellan </a:t>
            </a:r>
            <a:r>
              <a:rPr lang="sv-SE" sz="2000" dirty="0" smtClean="0">
                <a:cs typeface="Arial" panose="020B0604020202020204" pitchFamily="34" charset="0"/>
              </a:rPr>
              <a:t>global och svensk </a:t>
            </a:r>
            <a:r>
              <a:rPr lang="sv-SE" sz="2000" dirty="0" err="1" smtClean="0">
                <a:cs typeface="Arial" panose="020B0604020202020204" pitchFamily="34" charset="0"/>
              </a:rPr>
              <a:t>klimatpolitik</a:t>
            </a:r>
            <a:endParaRPr lang="sv-SE" sz="2000" dirty="0" smtClean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sv-SE" sz="2000" dirty="0" smtClean="0">
                <a:cs typeface="Arial" panose="020B0604020202020204" pitchFamily="34" charset="0"/>
              </a:rPr>
              <a:t>kopplingen till </a:t>
            </a:r>
            <a:r>
              <a:rPr lang="sv-SE" sz="2000" dirty="0">
                <a:cs typeface="Arial" panose="020B0604020202020204" pitchFamily="34" charset="0"/>
              </a:rPr>
              <a:t>handel och tillväxt</a:t>
            </a:r>
            <a:r>
              <a:rPr lang="sv-SE" sz="2000" dirty="0" smtClean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1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000" y="254000"/>
            <a:ext cx="7632700" cy="889000"/>
          </a:xfrm>
        </p:spPr>
        <p:txBody>
          <a:bodyPr>
            <a:normAutofit fontScale="90000"/>
          </a:bodyPr>
          <a:lstStyle/>
          <a:p>
            <a:r>
              <a:rPr lang="sv-SE" sz="4000" b="1" dirty="0" smtClean="0">
                <a:latin typeface="Arial"/>
                <a:cs typeface="Arial"/>
              </a:rPr>
              <a:t>Samlad och systematisk analys</a:t>
            </a:r>
            <a:endParaRPr lang="sv-SE" sz="4000" b="1" dirty="0">
              <a:latin typeface="Arial"/>
              <a:cs typeface="Arial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9524" y="1809751"/>
            <a:ext cx="8430700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 smtClean="0">
                <a:cs typeface="Arial"/>
              </a:rPr>
              <a:t>Rådet menar att behovet </a:t>
            </a:r>
            <a:r>
              <a:rPr lang="sv-SE" sz="2000" dirty="0">
                <a:cs typeface="Arial"/>
              </a:rPr>
              <a:t>av ett </a:t>
            </a:r>
            <a:r>
              <a:rPr lang="sv-SE" sz="2000" dirty="0" smtClean="0">
                <a:cs typeface="Arial"/>
              </a:rPr>
              <a:t>systematiskt </a:t>
            </a:r>
            <a:r>
              <a:rPr lang="sv-SE" sz="2000" dirty="0">
                <a:cs typeface="Arial"/>
              </a:rPr>
              <a:t>och kontinuerligt arbete </a:t>
            </a:r>
            <a:r>
              <a:rPr lang="sv-SE" sz="2000" dirty="0" smtClean="0">
                <a:cs typeface="Arial"/>
              </a:rPr>
              <a:t>med att </a:t>
            </a:r>
            <a:r>
              <a:rPr lang="sv-SE" sz="2000" dirty="0">
                <a:cs typeface="Arial"/>
              </a:rPr>
              <a:t>utvärdera </a:t>
            </a:r>
            <a:r>
              <a:rPr lang="sv-SE" sz="2000" dirty="0" smtClean="0">
                <a:cs typeface="Arial"/>
              </a:rPr>
              <a:t>styrmedel, såväl ex-ante som ex-post fortsatt är stort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cs typeface="Arial"/>
              </a:rPr>
              <a:t>Konjunkturinstitutet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 smtClean="0">
                <a:cs typeface="Arial"/>
              </a:rPr>
              <a:t>tillhandahåller</a:t>
            </a:r>
            <a:r>
              <a:rPr lang="en-US" sz="2000" dirty="0" smtClean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redan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idag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viktiga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fördjupade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studier, </a:t>
            </a:r>
            <a:r>
              <a:rPr lang="en-US" sz="2000" dirty="0">
                <a:cs typeface="Arial"/>
              </a:rPr>
              <a:t>men </a:t>
            </a:r>
            <a:r>
              <a:rPr lang="en-US" sz="2000" dirty="0" err="1">
                <a:cs typeface="Arial"/>
              </a:rPr>
              <a:t>dess</a:t>
            </a:r>
            <a:r>
              <a:rPr lang="en-US" sz="2000" dirty="0">
                <a:cs typeface="Arial"/>
              </a:rPr>
              <a:t> roll </a:t>
            </a:r>
            <a:r>
              <a:rPr lang="en-US" sz="2000" dirty="0" err="1">
                <a:cs typeface="Arial"/>
              </a:rPr>
              <a:t>i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detta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 smtClean="0">
                <a:cs typeface="Arial"/>
              </a:rPr>
              <a:t>arbete</a:t>
            </a:r>
            <a:r>
              <a:rPr lang="en-US" sz="2000" dirty="0" smtClean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kan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stärkas</a:t>
            </a:r>
            <a:r>
              <a:rPr lang="en-US" sz="2000" dirty="0">
                <a:cs typeface="Arial"/>
              </a:rPr>
              <a:t> </a:t>
            </a:r>
            <a:endParaRPr lang="en-US" sz="2000" dirty="0" smtClean="0"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 smtClean="0">
                <a:cs typeface="Arial"/>
              </a:rPr>
              <a:t>Förutsätter </a:t>
            </a:r>
            <a:r>
              <a:rPr lang="sv-SE" sz="2000" dirty="0">
                <a:cs typeface="Arial"/>
              </a:rPr>
              <a:t>att det tillskapas resurser för forskning och utvecklingsarbete såväl inom myndigheten som för samarbete med andra forskningsorganisationer.  </a:t>
            </a:r>
            <a:r>
              <a:rPr lang="sv-SE" sz="2000" dirty="0" smtClean="0">
                <a:effectLst/>
                <a:cs typeface="Arial"/>
              </a:rPr>
              <a:t> </a:t>
            </a:r>
            <a:endParaRPr lang="sv-SE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9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b="1" dirty="0" smtClean="0">
                <a:latin typeface="Arial"/>
                <a:cs typeface="Arial"/>
              </a:rPr>
              <a:t>Ett vetenskapligt angreppssätt</a:t>
            </a:r>
            <a:endParaRPr lang="sv-SE" sz="4000" b="1" dirty="0">
              <a:latin typeface="Arial"/>
              <a:cs typeface="Arial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98846" y="2051615"/>
            <a:ext cx="8411855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2400" dirty="0" smtClean="0">
                <a:cs typeface="Arial"/>
              </a:rPr>
              <a:t>Bra med ett vetenskapligt råd.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2400" dirty="0" smtClean="0">
                <a:cs typeface="Arial"/>
              </a:rPr>
              <a:t>Ett vetenskapligt råd måste ”känna” att de kan påverka (som vi känt även denna gång).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2400" dirty="0" smtClean="0">
                <a:cs typeface="Arial"/>
              </a:rPr>
              <a:t>Fördjupa forskningssamarbetet </a:t>
            </a:r>
            <a:r>
              <a:rPr lang="sv-SE" sz="2400" dirty="0">
                <a:cs typeface="Arial"/>
              </a:rPr>
              <a:t>med andra forskningsorganisationer inom det miljöekonomiska området.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8741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 smtClean="0">
                <a:latin typeface="Arial"/>
                <a:cs typeface="Arial"/>
              </a:rPr>
              <a:t>Slutligen…</a:t>
            </a:r>
            <a:endParaRPr lang="sv-SE" sz="4000" b="1" dirty="0">
              <a:latin typeface="Arial"/>
              <a:cs typeface="Arial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6425" y="1417638"/>
            <a:ext cx="6481763" cy="5146675"/>
          </a:xfrm>
        </p:spPr>
        <p:txBody>
          <a:bodyPr/>
          <a:lstStyle/>
          <a:p>
            <a:pPr marL="0" indent="0">
              <a:buNone/>
            </a:pPr>
            <a:endParaRPr lang="sv-SE" sz="2800" dirty="0" smtClean="0">
              <a:cs typeface="Arial"/>
            </a:endParaRPr>
          </a:p>
          <a:p>
            <a:pPr marL="0" indent="0">
              <a:buNone/>
            </a:pPr>
            <a:r>
              <a:rPr lang="sv-SE" sz="2800" dirty="0" smtClean="0">
                <a:cs typeface="Arial"/>
              </a:rPr>
              <a:t>Intressant och kreativ process</a:t>
            </a:r>
          </a:p>
          <a:p>
            <a:pPr marL="0" indent="0">
              <a:buNone/>
            </a:pPr>
            <a:r>
              <a:rPr lang="sv-SE" sz="2800" dirty="0" smtClean="0">
                <a:cs typeface="Arial"/>
              </a:rPr>
              <a:t>Ett givande och tagande </a:t>
            </a:r>
          </a:p>
          <a:p>
            <a:pPr marL="0" indent="0">
              <a:buNone/>
            </a:pPr>
            <a:r>
              <a:rPr lang="sv-SE" sz="2800" dirty="0" smtClean="0">
                <a:cs typeface="Arial"/>
              </a:rPr>
              <a:t>har bidragit till en bra rapport</a:t>
            </a:r>
          </a:p>
        </p:txBody>
      </p:sp>
    </p:spTree>
    <p:extLst>
      <p:ext uri="{BB962C8B-B14F-4D97-AF65-F5344CB8AC3E}">
        <p14:creationId xmlns:p14="http://schemas.microsoft.com/office/powerpoint/2010/main" val="26142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75" name="Group 23"/>
          <p:cNvGrpSpPr>
            <a:grpSpLocks/>
          </p:cNvGrpSpPr>
          <p:nvPr/>
        </p:nvGrpSpPr>
        <p:grpSpPr bwMode="auto">
          <a:xfrm>
            <a:off x="15875" y="0"/>
            <a:ext cx="9912350" cy="6842125"/>
            <a:chOff x="0" y="0"/>
            <a:chExt cx="6244" cy="4310"/>
          </a:xfrm>
        </p:grpSpPr>
        <p:sp>
          <p:nvSpPr>
            <p:cNvPr id="125973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6240" cy="40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74" name="Rectangle 22"/>
            <p:cNvSpPr>
              <a:spLocks noChangeArrowheads="1"/>
            </p:cNvSpPr>
            <p:nvPr/>
          </p:nvSpPr>
          <p:spPr bwMode="auto">
            <a:xfrm>
              <a:off x="5207" y="3859"/>
              <a:ext cx="1037" cy="4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6061" name="Group 109"/>
          <p:cNvGrpSpPr>
            <a:grpSpLocks/>
          </p:cNvGrpSpPr>
          <p:nvPr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126062" name="Picture 110" descr="sv logotyp 20 cm 6% beskur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3" name="Picture 111" descr="Miljoekonom_liten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" y="3979"/>
              <a:ext cx="120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4" name="Picture 112" descr="Analysunderla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423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5" name="Picture 113" descr="Barometernlit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" y="3414"/>
              <a:ext cx="126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6" name="Picture 114" descr="Konjlage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414"/>
              <a:ext cx="120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7" name="Picture 115" descr="Lonebild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979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8" name="Picture 116" descr="Specialstudi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700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9" name="Picture 117" descr="SwedishEconomy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700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0" name="Picture 118" descr="WageFormation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979"/>
              <a:ext cx="121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1" name="Picture 119" descr="Workingpaper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3700"/>
              <a:ext cx="122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2" name="Picture 120" descr="Miljöekonomi stor copy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" y="2139"/>
              <a:ext cx="818" cy="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254000" y="254000"/>
            <a:ext cx="908843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>
                <a:solidFill>
                  <a:srgbClr val="72A741"/>
                </a:solidFill>
              </a:rPr>
              <a:t>MILJÖEKONOMI </a:t>
            </a:r>
          </a:p>
          <a:p>
            <a:pPr>
              <a:spcBef>
                <a:spcPct val="50000"/>
              </a:spcBef>
            </a:pPr>
            <a:r>
              <a:rPr lang="sv-SE" sz="1800" b="1" dirty="0" smtClean="0">
                <a:solidFill>
                  <a:srgbClr val="72A741"/>
                </a:solidFill>
              </a:rPr>
              <a:t>10 december 2015</a:t>
            </a:r>
            <a:endParaRPr lang="sv-SE" sz="1800" b="1" dirty="0">
              <a:solidFill>
                <a:srgbClr val="72A741"/>
              </a:solidFill>
            </a:endParaRP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408777" y="1687666"/>
            <a:ext cx="9032085" cy="21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1800" b="1" dirty="0" smtClean="0">
                <a:latin typeface="Verdana" pitchFamily="34" charset="0"/>
              </a:rPr>
              <a:t>Innehåll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sv-SE" b="1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Verdana" pitchFamily="34" charset="0"/>
              </a:rPr>
              <a:t>Styrmedel på plats – Drivmedelsbeskattningen och EU:s koldioxidkrav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sv-SE" dirty="0" smtClean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Verdana" pitchFamily="34" charset="0"/>
              </a:rPr>
              <a:t>Styrmedel på väg? – Kvotpliktssystem för biodrivmedel och Bonus-</a:t>
            </a:r>
            <a:r>
              <a:rPr lang="sv-SE" sz="1700" dirty="0" err="1" smtClean="0">
                <a:latin typeface="Verdana" pitchFamily="34" charset="0"/>
              </a:rPr>
              <a:t>Malus</a:t>
            </a:r>
            <a:endParaRPr lang="sv-SE" sz="1700" dirty="0" smtClean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sv-SE" dirty="0" smtClean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Verdana" pitchFamily="34" charset="0"/>
              </a:rPr>
              <a:t>Konsekvenser av ett klimatpolitiskt halveringsmål till 2030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254000" y="5969000"/>
            <a:ext cx="758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v-SE" sz="1800" b="1" dirty="0" smtClean="0">
                <a:solidFill>
                  <a:srgbClr val="72A741"/>
                </a:solidFill>
              </a:rPr>
              <a:t>Eva </a:t>
            </a:r>
            <a:r>
              <a:rPr lang="sv-SE" sz="1800" b="1" dirty="0" err="1" smtClean="0">
                <a:solidFill>
                  <a:srgbClr val="72A741"/>
                </a:solidFill>
              </a:rPr>
              <a:t>Samakovlis</a:t>
            </a:r>
            <a:endParaRPr lang="sv-SE" sz="1800" b="1" dirty="0">
              <a:solidFill>
                <a:srgbClr val="72A7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Miljø, </a:t>
            </a:r>
            <a:r>
              <a:rPr lang="nb-NO" dirty="0" err="1" smtClean="0"/>
              <a:t>ekonomi</a:t>
            </a:r>
            <a:r>
              <a:rPr lang="nb-NO" dirty="0" smtClean="0"/>
              <a:t> </a:t>
            </a:r>
            <a:r>
              <a:rPr lang="nb-NO" dirty="0" err="1" smtClean="0"/>
              <a:t>och</a:t>
            </a:r>
            <a:r>
              <a:rPr lang="nb-NO" dirty="0" smtClean="0"/>
              <a:t> </a:t>
            </a:r>
            <a:r>
              <a:rPr lang="nb-NO" dirty="0" err="1" smtClean="0"/>
              <a:t>politik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Gunnar Lindberg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19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Inledning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5300" y="1196754"/>
            <a:ext cx="8915400" cy="492941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EU ETS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Bubbla</a:t>
            </a:r>
            <a:r>
              <a:rPr lang="nb-NO" dirty="0" smtClean="0"/>
              <a:t>»</a:t>
            </a:r>
          </a:p>
          <a:p>
            <a:pPr lvl="1"/>
            <a:r>
              <a:rPr lang="nb-NO" dirty="0" smtClean="0"/>
              <a:t>Handel med kvoter</a:t>
            </a:r>
          </a:p>
          <a:p>
            <a:pPr lvl="2"/>
            <a:r>
              <a:rPr lang="sv-SE" dirty="0"/>
              <a:t>Utsläppstaket för EU ETS har bestämts för lång tid framöver vilket innebär att nationell </a:t>
            </a:r>
            <a:r>
              <a:rPr lang="sv-SE" dirty="0" err="1"/>
              <a:t>klimatpolitik</a:t>
            </a:r>
            <a:r>
              <a:rPr lang="sv-SE" dirty="0"/>
              <a:t> som genomförs i sektorer som omfattas av systemet inte har någon effekt på EU:s totala utsläpp. (sid 9)</a:t>
            </a:r>
            <a:endParaRPr lang="nb-NO" dirty="0"/>
          </a:p>
          <a:p>
            <a:r>
              <a:rPr lang="nb-NO" dirty="0" err="1" smtClean="0"/>
              <a:t>Icke</a:t>
            </a:r>
            <a:r>
              <a:rPr lang="nb-NO" dirty="0" smtClean="0"/>
              <a:t> </a:t>
            </a:r>
            <a:r>
              <a:rPr lang="nb-NO" dirty="0" err="1" smtClean="0"/>
              <a:t>handlande</a:t>
            </a:r>
            <a:r>
              <a:rPr lang="nb-NO" dirty="0" smtClean="0"/>
              <a:t> sektoren</a:t>
            </a:r>
          </a:p>
          <a:p>
            <a:pPr lvl="1"/>
            <a:r>
              <a:rPr lang="nb-NO" dirty="0" err="1" smtClean="0"/>
              <a:t>Syfte</a:t>
            </a:r>
            <a:r>
              <a:rPr lang="nb-NO" dirty="0" smtClean="0"/>
              <a:t> med rapporten</a:t>
            </a:r>
          </a:p>
          <a:p>
            <a:pPr lvl="2"/>
            <a:r>
              <a:rPr lang="sv-SE" i="1" dirty="0"/>
              <a:t>Vi analyserar samhällsekonomiska konsekvenser av ett tänkt mål, som innebär att koldioxidutsläppen halveras till 2030 jämfört med 1990 års nivå, och vilka fördelningseffekter det kan få. (sid 7) </a:t>
            </a:r>
            <a:endParaRPr lang="nb-NO" i="1" dirty="0"/>
          </a:p>
          <a:p>
            <a:pPr lvl="2"/>
            <a:r>
              <a:rPr lang="nb-NO" dirty="0" smtClean="0"/>
              <a:t>Fokus på </a:t>
            </a:r>
            <a:r>
              <a:rPr lang="nb-NO" dirty="0" err="1" smtClean="0"/>
              <a:t>personbilar</a:t>
            </a:r>
            <a:endParaRPr lang="nb-NO" dirty="0" smtClean="0"/>
          </a:p>
          <a:p>
            <a:r>
              <a:rPr lang="nb-NO" dirty="0" smtClean="0"/>
              <a:t>2 grader, Paris, ..-40 – 70% til 2050…</a:t>
            </a:r>
          </a:p>
          <a:p>
            <a:pPr lvl="1"/>
            <a:r>
              <a:rPr lang="nb-NO" dirty="0" err="1" smtClean="0"/>
              <a:t>Utsikterna</a:t>
            </a:r>
            <a:r>
              <a:rPr lang="nb-NO" dirty="0" smtClean="0"/>
              <a:t> før et avtal som </a:t>
            </a:r>
            <a:r>
              <a:rPr lang="nb-NO" dirty="0" err="1" smtClean="0"/>
              <a:t>samlar</a:t>
            </a:r>
            <a:r>
              <a:rPr lang="nb-NO" dirty="0" smtClean="0"/>
              <a:t> </a:t>
            </a:r>
            <a:r>
              <a:rPr lang="nb-NO" dirty="0" err="1" smtClean="0"/>
              <a:t>många</a:t>
            </a:r>
            <a:r>
              <a:rPr lang="nb-NO" dirty="0" smtClean="0"/>
              <a:t> </a:t>
            </a:r>
            <a:r>
              <a:rPr lang="nb-NO" dirty="0" err="1" smtClean="0"/>
              <a:t>lænder</a:t>
            </a:r>
            <a:r>
              <a:rPr lang="nb-NO" dirty="0" smtClean="0"/>
              <a:t> ær relativt goda…bytt spår </a:t>
            </a:r>
            <a:r>
              <a:rPr lang="nb-NO" dirty="0" err="1" smtClean="0"/>
              <a:t>till</a:t>
            </a:r>
            <a:r>
              <a:rPr lang="nb-NO" dirty="0" smtClean="0"/>
              <a:t> </a:t>
            </a:r>
            <a:r>
              <a:rPr lang="nb-NO" dirty="0" err="1" smtClean="0"/>
              <a:t>bottom</a:t>
            </a:r>
            <a:r>
              <a:rPr lang="nb-NO" dirty="0" smtClean="0"/>
              <a:t>-up,… (sid 9, 26)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1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Disposition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800003"/>
              </p:ext>
            </p:extLst>
          </p:nvPr>
        </p:nvGraphicFramePr>
        <p:xfrm>
          <a:off x="681040" y="1556795"/>
          <a:ext cx="8328411" cy="472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</a:tblGrid>
              <a:tr h="1440157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kørstil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underhåll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kørstræcka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drivmedel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bilmodell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transport-</a:t>
                      </a:r>
                    </a:p>
                    <a:p>
                      <a:pPr algn="ctr"/>
                      <a:r>
                        <a:rPr lang="nb-NO" sz="1400" dirty="0" err="1" smtClean="0"/>
                        <a:t>medel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lokalisering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</a:tr>
              <a:tr h="605741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1. 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CO2-skatt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</a:tr>
              <a:tr h="866675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Utslæppskrav</a:t>
                      </a:r>
                      <a:r>
                        <a:rPr lang="nb-NO" sz="1400" dirty="0" smtClean="0"/>
                        <a:t> 95 g/km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</a:tr>
              <a:tr h="605741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3. 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Bonus-Malus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</a:tr>
              <a:tr h="658147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Kvotplikt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baseline="0" dirty="0" err="1" smtClean="0"/>
                        <a:t>biodrivmedel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</a:tr>
              <a:tr h="439544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5. 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Modeller analyser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2534733" y="1484784"/>
            <a:ext cx="6474719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1. CO2-skatt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Miljøexternaliteten</a:t>
            </a:r>
            <a:endParaRPr lang="nb-NO" dirty="0" smtClean="0"/>
          </a:p>
          <a:p>
            <a:pPr lvl="1"/>
            <a:r>
              <a:rPr lang="nb-NO" dirty="0" smtClean="0"/>
              <a:t>P=MC</a:t>
            </a:r>
          </a:p>
          <a:p>
            <a:endParaRPr lang="nb-NO" dirty="0"/>
          </a:p>
          <a:p>
            <a:r>
              <a:rPr lang="nb-NO" dirty="0" smtClean="0"/>
              <a:t> </a:t>
            </a:r>
            <a:r>
              <a:rPr lang="nb-NO" dirty="0" err="1" smtClean="0"/>
              <a:t>Marknadsmisslyckanden</a:t>
            </a:r>
            <a:endParaRPr lang="nb-NO" dirty="0" smtClean="0"/>
          </a:p>
          <a:p>
            <a:pPr lvl="1"/>
            <a:r>
              <a:rPr lang="nb-NO" dirty="0" err="1" smtClean="0"/>
              <a:t>Innovationsmisslyckanden</a:t>
            </a:r>
            <a:endParaRPr lang="nb-NO" dirty="0" smtClean="0"/>
          </a:p>
          <a:p>
            <a:pPr lvl="2"/>
            <a:r>
              <a:rPr lang="nb-NO" dirty="0" smtClean="0"/>
              <a:t>FoU</a:t>
            </a:r>
          </a:p>
          <a:p>
            <a:pPr lvl="2"/>
            <a:r>
              <a:rPr lang="nb-NO" dirty="0" err="1" smtClean="0">
                <a:solidFill>
                  <a:srgbClr val="FFC000"/>
                </a:solidFill>
              </a:rPr>
              <a:t>Teknikutveckling</a:t>
            </a:r>
            <a:endParaRPr lang="nb-NO" dirty="0" smtClean="0">
              <a:solidFill>
                <a:srgbClr val="FFC000"/>
              </a:solidFill>
            </a:endParaRPr>
          </a:p>
          <a:p>
            <a:pPr lvl="1"/>
            <a:r>
              <a:rPr lang="nb-NO" dirty="0" err="1" smtClean="0">
                <a:solidFill>
                  <a:srgbClr val="FFC000"/>
                </a:solidFill>
              </a:rPr>
              <a:t>Nætverksexternaliteter</a:t>
            </a:r>
            <a:endParaRPr lang="nb-NO" dirty="0" smtClean="0">
              <a:solidFill>
                <a:srgbClr val="FFC000"/>
              </a:solidFill>
            </a:endParaRPr>
          </a:p>
          <a:p>
            <a:pPr lvl="1"/>
            <a:r>
              <a:rPr lang="nb-NO" dirty="0" err="1" smtClean="0">
                <a:solidFill>
                  <a:srgbClr val="FFC000"/>
                </a:solidFill>
              </a:rPr>
              <a:t>Asymetrisk</a:t>
            </a:r>
            <a:r>
              <a:rPr lang="nb-NO" dirty="0" smtClean="0">
                <a:solidFill>
                  <a:srgbClr val="FFC000"/>
                </a:solidFill>
              </a:rPr>
              <a:t> </a:t>
            </a:r>
            <a:r>
              <a:rPr lang="nb-NO" dirty="0" err="1" smtClean="0">
                <a:solidFill>
                  <a:srgbClr val="FFC000"/>
                </a:solidFill>
              </a:rPr>
              <a:t>information</a:t>
            </a:r>
            <a:endParaRPr lang="nb-NO" dirty="0" smtClean="0">
              <a:solidFill>
                <a:srgbClr val="FFC000"/>
              </a:solidFill>
            </a:endParaRPr>
          </a:p>
          <a:p>
            <a:r>
              <a:rPr lang="nb-NO" dirty="0" err="1" smtClean="0"/>
              <a:t>Beteendemisslyckanden</a:t>
            </a:r>
            <a:endParaRPr lang="nb-NO" dirty="0" smtClean="0"/>
          </a:p>
          <a:p>
            <a:pPr lvl="1"/>
            <a:r>
              <a:rPr lang="nb-NO" dirty="0" err="1" smtClean="0"/>
              <a:t>Rationell</a:t>
            </a:r>
            <a:r>
              <a:rPr lang="nb-NO" dirty="0" smtClean="0"/>
              <a:t> </a:t>
            </a:r>
            <a:r>
              <a:rPr lang="nb-NO" dirty="0" err="1" smtClean="0"/>
              <a:t>ouppmærksamhet</a:t>
            </a:r>
            <a:r>
              <a:rPr lang="nb-NO" dirty="0" smtClean="0"/>
              <a:t>/</a:t>
            </a:r>
            <a:r>
              <a:rPr lang="nb-NO" dirty="0" err="1" smtClean="0"/>
              <a:t>Begrænsad</a:t>
            </a:r>
            <a:r>
              <a:rPr lang="nb-NO" dirty="0" smtClean="0"/>
              <a:t> </a:t>
            </a:r>
            <a:r>
              <a:rPr lang="nb-NO" dirty="0" err="1" smtClean="0"/>
              <a:t>rationalitet</a:t>
            </a:r>
            <a:endParaRPr lang="nb-NO" dirty="0" smtClean="0"/>
          </a:p>
          <a:p>
            <a:pPr lvl="1"/>
            <a:r>
              <a:rPr lang="nb-NO" dirty="0" err="1" smtClean="0"/>
              <a:t>Referensberoende</a:t>
            </a:r>
            <a:r>
              <a:rPr lang="nb-NO" dirty="0" smtClean="0"/>
              <a:t> </a:t>
            </a:r>
            <a:r>
              <a:rPr lang="nb-NO" dirty="0" err="1" smtClean="0"/>
              <a:t>preferenser</a:t>
            </a:r>
            <a:endParaRPr lang="nb-NO" dirty="0" smtClean="0"/>
          </a:p>
          <a:p>
            <a:pPr lvl="1"/>
            <a:r>
              <a:rPr lang="nb-NO" dirty="0" err="1" smtClean="0">
                <a:solidFill>
                  <a:srgbClr val="00B050"/>
                </a:solidFill>
              </a:rPr>
              <a:t>Tidsinkonsistenta</a:t>
            </a:r>
            <a:r>
              <a:rPr lang="nb-NO" dirty="0">
                <a:solidFill>
                  <a:srgbClr val="00B050"/>
                </a:solidFill>
              </a:rPr>
              <a:t> </a:t>
            </a:r>
            <a:r>
              <a:rPr lang="nb-NO" dirty="0" err="1" smtClean="0">
                <a:solidFill>
                  <a:srgbClr val="00B050"/>
                </a:solidFill>
              </a:rPr>
              <a:t>preferenser</a:t>
            </a:r>
            <a:endParaRPr lang="nb-NO" dirty="0" smtClean="0">
              <a:solidFill>
                <a:srgbClr val="00B050"/>
              </a:solidFill>
            </a:endParaRP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54" y="277410"/>
            <a:ext cx="2278918" cy="205382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831996" y="2604668"/>
            <a:ext cx="4562957" cy="20313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prstClr val="black"/>
                </a:solidFill>
                <a:latin typeface="Arial"/>
              </a:rPr>
              <a:t>Även i närvaro av de marknads- och beteendemisslyckanden vi har gått igenom bör grunden för en verksam och effektiv </a:t>
            </a:r>
            <a:r>
              <a:rPr lang="sv-SE" sz="1800" dirty="0" err="1">
                <a:solidFill>
                  <a:prstClr val="black"/>
                </a:solidFill>
                <a:latin typeface="Arial"/>
              </a:rPr>
              <a:t>klimatpolitik</a:t>
            </a:r>
            <a:r>
              <a:rPr lang="sv-SE" sz="1800" dirty="0">
                <a:solidFill>
                  <a:prstClr val="black"/>
                </a:solidFill>
                <a:latin typeface="Arial"/>
              </a:rPr>
              <a:t> utgöras av styrmedel som prissätter utsläppen. De ger breda incitament och har kapacitet att nå målen kostnadseffektivt. </a:t>
            </a:r>
            <a:r>
              <a:rPr lang="sv-SE" sz="1800" dirty="0" smtClean="0">
                <a:solidFill>
                  <a:prstClr val="black"/>
                </a:solidFill>
                <a:latin typeface="Arial"/>
              </a:rPr>
              <a:t>(sid 11)</a:t>
            </a:r>
            <a:endParaRPr lang="nb-NO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265036" y="5589243"/>
            <a:ext cx="436848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Spænnande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diskussion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om </a:t>
            </a: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Vægtransport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i EU ETS</a:t>
            </a:r>
            <a:endParaRPr lang="nb-NO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7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131653"/>
              </p:ext>
            </p:extLst>
          </p:nvPr>
        </p:nvGraphicFramePr>
        <p:xfrm>
          <a:off x="681040" y="1556798"/>
          <a:ext cx="8328411" cy="438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</a:tblGrid>
              <a:tr h="1440157">
                <a:tc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kørstil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underhåll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kørstræcka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drivmedel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bilmodell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transport-</a:t>
                      </a:r>
                    </a:p>
                    <a:p>
                      <a:pPr algn="ctr"/>
                      <a:r>
                        <a:rPr lang="nb-NO" sz="1400" dirty="0" err="1" smtClean="0"/>
                        <a:t>medel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lokalisering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</a:tr>
              <a:tr h="605741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1. 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CO2-skatt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nb-NO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</a:tr>
              <a:tr h="866675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Utslæppskrav</a:t>
                      </a:r>
                      <a:r>
                        <a:rPr lang="nb-NO" sz="1400" dirty="0" smtClean="0"/>
                        <a:t> 95 g/km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</a:tr>
              <a:tr h="605741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3. 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Bonus-Malus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</a:tr>
              <a:tr h="866675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Kvotplikt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baseline="0" dirty="0" err="1" smtClean="0"/>
                        <a:t>biodrivmedel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3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2. </a:t>
            </a:r>
            <a:r>
              <a:rPr lang="nb-NO" dirty="0" err="1" smtClean="0"/>
              <a:t>Utslæppskrav</a:t>
            </a:r>
            <a:r>
              <a:rPr lang="nb-NO" dirty="0" smtClean="0"/>
              <a:t> 95 g/km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130 g/km i 2015</a:t>
            </a:r>
          </a:p>
          <a:p>
            <a:r>
              <a:rPr lang="nb-NO" dirty="0" smtClean="0"/>
              <a:t>95 g/km i 2020 (Norge 85 g/km)</a:t>
            </a:r>
          </a:p>
          <a:p>
            <a:r>
              <a:rPr lang="nb-NO" dirty="0" err="1" smtClean="0"/>
              <a:t>Baseras</a:t>
            </a:r>
            <a:r>
              <a:rPr lang="nb-NO" dirty="0" smtClean="0"/>
              <a:t> på bilens vikt (tyngre bil får </a:t>
            </a:r>
            <a:r>
              <a:rPr lang="nb-NO" dirty="0" err="1" smtClean="0"/>
              <a:t>slæppa</a:t>
            </a:r>
            <a:r>
              <a:rPr lang="nb-NO" dirty="0" smtClean="0"/>
              <a:t> ut mer)</a:t>
            </a:r>
          </a:p>
          <a:p>
            <a:r>
              <a:rPr lang="nb-NO" dirty="0" err="1" smtClean="0"/>
              <a:t>Superkrediter</a:t>
            </a:r>
            <a:r>
              <a:rPr lang="nb-NO" dirty="0" smtClean="0"/>
              <a:t> (</a:t>
            </a:r>
            <a:r>
              <a:rPr lang="nb-NO" dirty="0" err="1" smtClean="0"/>
              <a:t>bilar</a:t>
            </a:r>
            <a:r>
              <a:rPr lang="nb-NO" dirty="0" smtClean="0"/>
              <a:t> med </a:t>
            </a:r>
            <a:r>
              <a:rPr lang="nb-NO" dirty="0" err="1" smtClean="0"/>
              <a:t>utslæpp</a:t>
            </a:r>
            <a:r>
              <a:rPr lang="nb-NO" dirty="0" smtClean="0"/>
              <a:t> &lt;50 g/km </a:t>
            </a:r>
            <a:r>
              <a:rPr lang="nb-NO" dirty="0" err="1" smtClean="0"/>
              <a:t>ræknas</a:t>
            </a:r>
            <a:r>
              <a:rPr lang="nb-NO" dirty="0" smtClean="0"/>
              <a:t> som </a:t>
            </a:r>
            <a:r>
              <a:rPr lang="nb-NO" dirty="0" err="1" smtClean="0"/>
              <a:t>flera</a:t>
            </a:r>
            <a:r>
              <a:rPr lang="nb-NO" dirty="0" smtClean="0"/>
              <a:t> </a:t>
            </a:r>
            <a:r>
              <a:rPr lang="nb-NO" dirty="0" err="1" smtClean="0"/>
              <a:t>bilar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Ger effekt? Ja, antyder rapporten? </a:t>
            </a:r>
            <a:br>
              <a:rPr lang="nb-NO" dirty="0" smtClean="0"/>
            </a:br>
            <a:r>
              <a:rPr lang="nb-NO" dirty="0" smtClean="0"/>
              <a:t>(sid 55)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542" y="1417638"/>
            <a:ext cx="7616517" cy="4666530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l ned 2"/>
          <p:cNvSpPr/>
          <p:nvPr/>
        </p:nvSpPr>
        <p:spPr>
          <a:xfrm rot="10800000">
            <a:off x="4934105" y="3750903"/>
            <a:ext cx="624069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7745" y="316105"/>
            <a:ext cx="8915400" cy="1143000"/>
          </a:xfrm>
        </p:spPr>
        <p:txBody>
          <a:bodyPr/>
          <a:lstStyle/>
          <a:p>
            <a:r>
              <a:rPr lang="nb-NO" smtClean="0"/>
              <a:t>Estimerar </a:t>
            </a:r>
            <a:r>
              <a:rPr lang="nb-NO" dirty="0" smtClean="0"/>
              <a:t>en svensk modell..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525" y="1417641"/>
            <a:ext cx="6633059" cy="4525963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6432842" y="1312935"/>
            <a:ext cx="273030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dirty="0" smtClean="0">
                <a:solidFill>
                  <a:prstClr val="black"/>
                </a:solidFill>
                <a:latin typeface="Arial"/>
              </a:rPr>
              <a:t>Svensk bilinnehavsmodell?</a:t>
            </a:r>
            <a:endParaRPr lang="nb-NO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Høyre klammeparentes 6"/>
          <p:cNvSpPr/>
          <p:nvPr/>
        </p:nvSpPr>
        <p:spPr>
          <a:xfrm>
            <a:off x="6747199" y="3284984"/>
            <a:ext cx="312035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 sz="1800">
              <a:solidFill>
                <a:prstClr val="black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7100561" y="3748390"/>
            <a:ext cx="93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dirty="0" smtClean="0">
                <a:solidFill>
                  <a:prstClr val="black"/>
                </a:solidFill>
                <a:latin typeface="Arial"/>
              </a:rPr>
              <a:t>10%</a:t>
            </a:r>
            <a:endParaRPr lang="nb-NO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Høyre klammeparentes 8"/>
          <p:cNvSpPr/>
          <p:nvPr/>
        </p:nvSpPr>
        <p:spPr>
          <a:xfrm>
            <a:off x="7839322" y="2492896"/>
            <a:ext cx="624069" cy="20882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 sz="1800">
              <a:solidFill>
                <a:prstClr val="black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8229364" y="3093761"/>
            <a:ext cx="93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dirty="0" smtClean="0">
                <a:solidFill>
                  <a:prstClr val="black"/>
                </a:solidFill>
                <a:latin typeface="Arial"/>
              </a:rPr>
              <a:t>16%</a:t>
            </a:r>
            <a:endParaRPr lang="nb-NO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16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70" y="852487"/>
            <a:ext cx="3556079" cy="465997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941" y="674573"/>
            <a:ext cx="3750431" cy="490051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284" y="520697"/>
            <a:ext cx="3493826" cy="459408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677" y="1138065"/>
            <a:ext cx="3269823" cy="4299410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0059" y="967554"/>
            <a:ext cx="3141816" cy="413959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839" y="746494"/>
            <a:ext cx="3464249" cy="454366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0947" y="1379949"/>
            <a:ext cx="3577416" cy="424494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49" y="286367"/>
            <a:ext cx="6127726" cy="6002806"/>
          </a:xfrm>
          <a:prstGeom prst="rect">
            <a:avLst/>
          </a:prstGeom>
        </p:spPr>
      </p:pic>
      <p:grpSp>
        <p:nvGrpSpPr>
          <p:cNvPr id="17" name="Gruppe 16"/>
          <p:cNvGrpSpPr/>
          <p:nvPr/>
        </p:nvGrpSpPr>
        <p:grpSpPr>
          <a:xfrm>
            <a:off x="1446053" y="1241358"/>
            <a:ext cx="7604919" cy="4833232"/>
            <a:chOff x="11019258" y="1166812"/>
            <a:chExt cx="7019925" cy="4833232"/>
          </a:xfrm>
        </p:grpSpPr>
        <p:pic>
          <p:nvPicPr>
            <p:cNvPr id="15" name="Bild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19258" y="1166812"/>
              <a:ext cx="7019925" cy="4829175"/>
            </a:xfrm>
            <a:prstGeom prst="rect">
              <a:avLst/>
            </a:prstGeom>
          </p:spPr>
        </p:pic>
        <p:sp>
          <p:nvSpPr>
            <p:cNvPr id="16" name="Rektangel 15"/>
            <p:cNvSpPr/>
            <p:nvPr/>
          </p:nvSpPr>
          <p:spPr>
            <a:xfrm>
              <a:off x="17213209" y="5753823"/>
              <a:ext cx="8259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1000" dirty="0" smtClean="0">
                  <a:solidFill>
                    <a:prstClr val="black"/>
                  </a:solidFill>
                  <a:latin typeface="Arial"/>
                </a:rPr>
                <a:t>ICCT 2015</a:t>
              </a:r>
              <a:endParaRPr lang="nb-NO" sz="10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6" name="Gruppe 5"/>
          <p:cNvGrpSpPr/>
          <p:nvPr/>
        </p:nvGrpSpPr>
        <p:grpSpPr>
          <a:xfrm>
            <a:off x="324200" y="343129"/>
            <a:ext cx="5868826" cy="4789926"/>
            <a:chOff x="368414" y="116632"/>
            <a:chExt cx="5417378" cy="4789926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8414" y="116632"/>
              <a:ext cx="5412282" cy="4789926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/>
          </p:nvSpPr>
          <p:spPr>
            <a:xfrm>
              <a:off x="3995936" y="2241674"/>
              <a:ext cx="1789856" cy="2627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b-NO" sz="1800">
                <a:solidFill>
                  <a:prstClr val="white"/>
                </a:solidFill>
              </a:endParaRPr>
            </a:p>
          </p:txBody>
        </p:sp>
      </p:grpSp>
      <p:pic>
        <p:nvPicPr>
          <p:cNvPr id="8" name="Bild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8814" y="1324149"/>
            <a:ext cx="3667668" cy="50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Typegodkjenningstesten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9906000" y="2636912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prstClr val="black"/>
                </a:solidFill>
                <a:latin typeface="Arial"/>
              </a:rPr>
              <a:t>http://media0.faz.net/ppmedia/aktuell/wirtschaft/4290890711/1.3597616/width610x580/aus-zwang-im-rad-gefangen-es.jpg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6" y="1184151"/>
            <a:ext cx="4953691" cy="3429479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48" y="3098579"/>
            <a:ext cx="5187026" cy="292271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75" y="4725618"/>
            <a:ext cx="6000937" cy="17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000" y="254000"/>
            <a:ext cx="7565292" cy="894862"/>
          </a:xfrm>
        </p:spPr>
        <p:txBody>
          <a:bodyPr/>
          <a:lstStyle/>
          <a:p>
            <a:r>
              <a:rPr lang="sv-SE" dirty="0" smtClean="0"/>
              <a:t>Våra huvudslutsatser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6424" y="1265240"/>
            <a:ext cx="9194068" cy="5112114"/>
          </a:xfrm>
        </p:spPr>
        <p:txBody>
          <a:bodyPr/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dirty="0" smtClean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 smtClean="0">
                <a:latin typeface="Verdana" pitchFamily="34" charset="0"/>
              </a:rPr>
              <a:t>Grunden </a:t>
            </a:r>
            <a:r>
              <a:rPr lang="sv-SE" dirty="0">
                <a:latin typeface="Verdana" pitchFamily="34" charset="0"/>
              </a:rPr>
              <a:t>för </a:t>
            </a:r>
            <a:r>
              <a:rPr lang="sv-SE" dirty="0" smtClean="0">
                <a:latin typeface="Verdana" pitchFamily="34" charset="0"/>
              </a:rPr>
              <a:t>klimatpolitiken utgörs </a:t>
            </a:r>
            <a:r>
              <a:rPr lang="sv-SE" dirty="0">
                <a:latin typeface="Verdana" pitchFamily="34" charset="0"/>
              </a:rPr>
              <a:t>av prissättande </a:t>
            </a:r>
            <a:r>
              <a:rPr lang="sv-SE" dirty="0" smtClean="0">
                <a:latin typeface="Verdana" pitchFamily="34" charset="0"/>
              </a:rPr>
              <a:t>styrmedel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sz="6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Verdana" pitchFamily="34" charset="0"/>
              </a:rPr>
              <a:t>EU:s </a:t>
            </a:r>
            <a:r>
              <a:rPr lang="sv-SE" dirty="0" smtClean="0">
                <a:latin typeface="Verdana" pitchFamily="34" charset="0"/>
              </a:rPr>
              <a:t>koldioxidkrav </a:t>
            </a:r>
            <a:r>
              <a:rPr lang="sv-SE" dirty="0">
                <a:latin typeface="Verdana" pitchFamily="34" charset="0"/>
              </a:rPr>
              <a:t>ger incitament till teknikutveckling </a:t>
            </a:r>
            <a:endParaRPr lang="sv-SE" dirty="0" smtClean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sz="6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Verdana" pitchFamily="34" charset="0"/>
              </a:rPr>
              <a:t>K</a:t>
            </a:r>
            <a:r>
              <a:rPr lang="sv-SE" dirty="0" smtClean="0">
                <a:latin typeface="Verdana" pitchFamily="34" charset="0"/>
              </a:rPr>
              <a:t>votpliktssystem </a:t>
            </a:r>
            <a:r>
              <a:rPr lang="sv-SE" dirty="0">
                <a:latin typeface="Verdana" pitchFamily="34" charset="0"/>
              </a:rPr>
              <a:t>för biodrivmedel kan vara en näst-bästa </a:t>
            </a:r>
            <a:r>
              <a:rPr lang="sv-SE" dirty="0" smtClean="0">
                <a:latin typeface="Verdana" pitchFamily="34" charset="0"/>
              </a:rPr>
              <a:t>lösning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sz="6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Verdana" pitchFamily="34" charset="0"/>
              </a:rPr>
              <a:t>Flera faktorer talar emot </a:t>
            </a:r>
            <a:r>
              <a:rPr lang="sv-SE" dirty="0" smtClean="0">
                <a:latin typeface="Verdana" pitchFamily="34" charset="0"/>
              </a:rPr>
              <a:t>ett </a:t>
            </a:r>
            <a:r>
              <a:rPr lang="sv-SE" dirty="0">
                <a:latin typeface="Verdana" pitchFamily="34" charset="0"/>
              </a:rPr>
              <a:t>bonus-</a:t>
            </a:r>
            <a:r>
              <a:rPr lang="sv-SE" dirty="0" err="1">
                <a:latin typeface="Verdana" pitchFamily="34" charset="0"/>
              </a:rPr>
              <a:t>malus</a:t>
            </a:r>
            <a:r>
              <a:rPr lang="sv-SE" dirty="0">
                <a:latin typeface="Verdana" pitchFamily="34" charset="0"/>
              </a:rPr>
              <a:t> </a:t>
            </a:r>
            <a:r>
              <a:rPr lang="sv-SE" dirty="0" smtClean="0">
                <a:latin typeface="Verdana" pitchFamily="34" charset="0"/>
              </a:rPr>
              <a:t>system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sz="6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Verdana" pitchFamily="34" charset="0"/>
              </a:rPr>
              <a:t>Bränslesnålare fordon kan medföra </a:t>
            </a:r>
            <a:r>
              <a:rPr lang="sv-SE" dirty="0" smtClean="0">
                <a:latin typeface="Verdana" pitchFamily="34" charset="0"/>
              </a:rPr>
              <a:t>behov </a:t>
            </a:r>
            <a:r>
              <a:rPr lang="sv-SE" dirty="0">
                <a:latin typeface="Verdana" pitchFamily="34" charset="0"/>
              </a:rPr>
              <a:t>av </a:t>
            </a:r>
            <a:r>
              <a:rPr lang="sv-SE" dirty="0" smtClean="0">
                <a:latin typeface="Verdana" pitchFamily="34" charset="0"/>
              </a:rPr>
              <a:t>kilometerskatt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sv-SE" sz="6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Verdana" pitchFamily="34" charset="0"/>
              </a:rPr>
              <a:t>Klimatpolitikens kostnader påverkas av transportsektorns teknikutveckling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66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Vår </a:t>
            </a:r>
            <a:r>
              <a:rPr lang="nb-NO" dirty="0" err="1" smtClean="0"/>
              <a:t>fråga</a:t>
            </a:r>
            <a:r>
              <a:rPr lang="nb-NO" dirty="0" smtClean="0"/>
              <a:t> var NOx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25" y="1586975"/>
            <a:ext cx="7644848" cy="47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Men </a:t>
            </a:r>
            <a:r>
              <a:rPr lang="nb-NO" dirty="0" err="1" smtClean="0"/>
              <a:t>också</a:t>
            </a:r>
            <a:r>
              <a:rPr lang="nb-NO" dirty="0" smtClean="0"/>
              <a:t> CO2 avviker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610" y="1244032"/>
            <a:ext cx="6497668" cy="4848001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Stora avvik som </a:t>
            </a:r>
            <a:r>
              <a:rPr lang="nb-NO" dirty="0" err="1" smtClean="0"/>
              <a:t>økar</a:t>
            </a:r>
            <a:r>
              <a:rPr lang="nb-NO" dirty="0" smtClean="0"/>
              <a:t>…..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7" y="1581954"/>
            <a:ext cx="7666825" cy="509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7534153" y="5157195"/>
            <a:ext cx="21842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400" u="sng" dirty="0">
                <a:solidFill>
                  <a:prstClr val="black"/>
                </a:solidFill>
                <a:latin typeface="Arial"/>
                <a:hlinkClick r:id="rId3"/>
              </a:rPr>
              <a:t>http://www.theicct.org/sites/default/files/publications/ICCT_LaboratoryToRoad_2015_Report_English.pdf</a:t>
            </a:r>
            <a:endParaRPr lang="nb-NO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Høyre klammeparentes 6"/>
          <p:cNvSpPr/>
          <p:nvPr/>
        </p:nvSpPr>
        <p:spPr>
          <a:xfrm>
            <a:off x="7534153" y="2409743"/>
            <a:ext cx="312035" cy="9433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 sz="1800">
              <a:solidFill>
                <a:prstClr val="black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7995340" y="2696730"/>
            <a:ext cx="84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dirty="0" smtClean="0">
                <a:solidFill>
                  <a:prstClr val="black"/>
                </a:solidFill>
                <a:latin typeface="Arial"/>
              </a:rPr>
              <a:t>23%</a:t>
            </a:r>
            <a:endParaRPr lang="nb-NO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Pil ned 2"/>
          <p:cNvSpPr/>
          <p:nvPr/>
        </p:nvSpPr>
        <p:spPr>
          <a:xfrm rot="10800000">
            <a:off x="4796983" y="3353049"/>
            <a:ext cx="57490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Kommentar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Finns det ingen svensk bilinnehavsmodell som </a:t>
            </a:r>
            <a:r>
              <a:rPr lang="nb-NO" dirty="0" err="1" smtClean="0"/>
              <a:t>svarar</a:t>
            </a:r>
            <a:r>
              <a:rPr lang="nb-NO" dirty="0" smtClean="0"/>
              <a:t> på </a:t>
            </a:r>
            <a:r>
              <a:rPr lang="nb-NO" dirty="0" err="1" smtClean="0"/>
              <a:t>detta</a:t>
            </a:r>
            <a:r>
              <a:rPr lang="nb-NO" dirty="0" smtClean="0"/>
              <a:t>?</a:t>
            </a:r>
          </a:p>
          <a:p>
            <a:r>
              <a:rPr lang="nb-NO" dirty="0" err="1" smtClean="0"/>
              <a:t>Førsiktighet</a:t>
            </a:r>
            <a:r>
              <a:rPr lang="nb-NO" dirty="0" smtClean="0"/>
              <a:t> med modeller </a:t>
            </a:r>
            <a:r>
              <a:rPr lang="nb-NO" dirty="0" err="1" smtClean="0"/>
              <a:t>baserade</a:t>
            </a:r>
            <a:r>
              <a:rPr lang="nb-NO" dirty="0" smtClean="0"/>
              <a:t> på </a:t>
            </a:r>
            <a:r>
              <a:rPr lang="nb-NO" dirty="0" err="1" smtClean="0"/>
              <a:t>typgodkjænnande</a:t>
            </a:r>
            <a:endParaRPr lang="nb-NO" dirty="0" smtClean="0"/>
          </a:p>
          <a:p>
            <a:r>
              <a:rPr lang="nb-NO" dirty="0" err="1" smtClean="0"/>
              <a:t>Sæljbara</a:t>
            </a:r>
            <a:r>
              <a:rPr lang="nb-NO" dirty="0" smtClean="0"/>
              <a:t> krediter i systemet ær </a:t>
            </a:r>
            <a:r>
              <a:rPr lang="nb-NO" dirty="0" err="1" smtClean="0"/>
              <a:t>spænnande</a:t>
            </a:r>
            <a:r>
              <a:rPr lang="nb-NO" dirty="0" smtClean="0"/>
              <a:t> (sid 55)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Wow!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</a:t>
            </a:r>
            <a:r>
              <a:rPr lang="nb-NO" dirty="0" err="1" smtClean="0"/>
              <a:t>ska</a:t>
            </a:r>
            <a:r>
              <a:rPr lang="nb-NO" dirty="0" smtClean="0"/>
              <a:t> se </a:t>
            </a:r>
            <a:r>
              <a:rPr lang="nb-NO" dirty="0" err="1" smtClean="0"/>
              <a:t>utslæppskravet</a:t>
            </a:r>
            <a:r>
              <a:rPr lang="nb-NO" dirty="0" smtClean="0"/>
              <a:t> som en «</a:t>
            </a:r>
            <a:r>
              <a:rPr lang="nb-NO" dirty="0" err="1" smtClean="0"/>
              <a:t>bubbla</a:t>
            </a:r>
            <a:r>
              <a:rPr lang="nb-NO" dirty="0" smtClean="0"/>
              <a:t>»!</a:t>
            </a:r>
          </a:p>
          <a:p>
            <a:pPr lvl="1"/>
            <a:r>
              <a:rPr lang="nb-NO" dirty="0" smtClean="0"/>
              <a:t>(bonus-malus sid 65)</a:t>
            </a:r>
          </a:p>
          <a:p>
            <a:r>
              <a:rPr lang="nb-NO" dirty="0" smtClean="0"/>
              <a:t>Genomsnittet ær 95 g/km i EU</a:t>
            </a:r>
          </a:p>
          <a:p>
            <a:r>
              <a:rPr lang="nb-NO" dirty="0" smtClean="0"/>
              <a:t>Svensk </a:t>
            </a:r>
            <a:r>
              <a:rPr lang="nb-NO" dirty="0" err="1" smtClean="0"/>
              <a:t>politik</a:t>
            </a:r>
            <a:r>
              <a:rPr lang="nb-NO" dirty="0" smtClean="0"/>
              <a:t> ger ingen effekt før EUs </a:t>
            </a:r>
            <a:r>
              <a:rPr lang="nb-NO" dirty="0" err="1" smtClean="0"/>
              <a:t>utslæpp</a:t>
            </a:r>
            <a:r>
              <a:rPr lang="nb-NO" dirty="0" smtClean="0"/>
              <a:t>!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6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676074"/>
              </p:ext>
            </p:extLst>
          </p:nvPr>
        </p:nvGraphicFramePr>
        <p:xfrm>
          <a:off x="681040" y="1556798"/>
          <a:ext cx="8328411" cy="438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</a:tblGrid>
              <a:tr h="1440157">
                <a:tc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kørstil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underhåll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kørstræcka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drivmedel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bilmodell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transport-</a:t>
                      </a:r>
                    </a:p>
                    <a:p>
                      <a:pPr algn="ctr"/>
                      <a:r>
                        <a:rPr lang="nb-NO" sz="1400" dirty="0" err="1" smtClean="0"/>
                        <a:t>medel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lokalisering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</a:tr>
              <a:tr h="605741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1. 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CO2-skatt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nb-NO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</a:tr>
              <a:tr h="866675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Utslæppskrav</a:t>
                      </a:r>
                      <a:r>
                        <a:rPr lang="nb-NO" sz="1400" dirty="0" smtClean="0"/>
                        <a:t> 95 g/km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>
                    <a:pattFill prst="wdUpDiag">
                      <a:fgClr>
                        <a:srgbClr val="92D050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</a:tr>
              <a:tr h="605741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3. 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Bonus-Malus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</a:tr>
              <a:tr h="866675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Kvotplikt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baseline="0" dirty="0" err="1" smtClean="0"/>
                        <a:t>biodrivmedel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</a:tr>
            </a:tbl>
          </a:graphicData>
        </a:graphic>
      </p:graphicFrame>
      <p:sp>
        <p:nvSpPr>
          <p:cNvPr id="3" name="Pil høyre 2"/>
          <p:cNvSpPr/>
          <p:nvPr/>
        </p:nvSpPr>
        <p:spPr>
          <a:xfrm rot="16200000">
            <a:off x="6561655" y="2918466"/>
            <a:ext cx="227464" cy="1104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3. Bonus-Malus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nb-NO" dirty="0" smtClean="0"/>
              <a:t>Vi tror </a:t>
            </a:r>
            <a:r>
              <a:rPr lang="nb-NO" dirty="0" err="1" smtClean="0"/>
              <a:t>egentligen</a:t>
            </a:r>
            <a:r>
              <a:rPr lang="nb-NO" dirty="0" smtClean="0"/>
              <a:t> att </a:t>
            </a:r>
            <a:r>
              <a:rPr lang="nb-NO" dirty="0" err="1" smtClean="0"/>
              <a:t>individen</a:t>
            </a:r>
            <a:r>
              <a:rPr lang="nb-NO" dirty="0" smtClean="0"/>
              <a:t> tar </a:t>
            </a:r>
            <a:r>
              <a:rPr lang="nb-NO" dirty="0" err="1" smtClean="0"/>
              <a:t>rætt</a:t>
            </a:r>
            <a:r>
              <a:rPr lang="nb-NO" dirty="0" smtClean="0"/>
              <a:t> bilmodellsval (tidsinkonsistens finns </a:t>
            </a:r>
            <a:r>
              <a:rPr lang="nb-NO" dirty="0" err="1" smtClean="0"/>
              <a:t>inte</a:t>
            </a:r>
            <a:r>
              <a:rPr lang="nb-NO" dirty="0" smtClean="0"/>
              <a:t>)</a:t>
            </a:r>
          </a:p>
          <a:p>
            <a:pPr marL="457200" indent="-457200">
              <a:buFont typeface="+mj-lt"/>
              <a:buAutoNum type="alphaUcPeriod"/>
            </a:pPr>
            <a:r>
              <a:rPr lang="nb-NO" dirty="0" err="1" smtClean="0"/>
              <a:t>Intæktsneutralt</a:t>
            </a:r>
            <a:r>
              <a:rPr lang="nb-NO" dirty="0" smtClean="0"/>
              <a:t> system </a:t>
            </a:r>
            <a:r>
              <a:rPr lang="nb-NO" dirty="0" err="1" smtClean="0"/>
              <a:t>svårt</a:t>
            </a:r>
            <a:r>
              <a:rPr lang="nb-NO" dirty="0" smtClean="0"/>
              <a:t> att utforma (Frankrike)</a:t>
            </a:r>
          </a:p>
          <a:p>
            <a:pPr lvl="1"/>
            <a:r>
              <a:rPr lang="nb-NO" dirty="0" err="1" smtClean="0"/>
              <a:t>Neutralt</a:t>
            </a:r>
            <a:r>
              <a:rPr lang="nb-NO" dirty="0" smtClean="0"/>
              <a:t> </a:t>
            </a:r>
            <a:r>
              <a:rPr lang="nb-NO" dirty="0" err="1" smtClean="0"/>
              <a:t>och</a:t>
            </a:r>
            <a:r>
              <a:rPr lang="nb-NO" dirty="0" smtClean="0"/>
              <a:t> </a:t>
            </a:r>
            <a:r>
              <a:rPr lang="nb-NO" dirty="0" err="1" smtClean="0"/>
              <a:t>førutsægbart</a:t>
            </a:r>
            <a:endParaRPr lang="nb-NO" dirty="0" smtClean="0"/>
          </a:p>
          <a:p>
            <a:pPr marL="457200" indent="-457200">
              <a:buFont typeface="+mj-lt"/>
              <a:buAutoNum type="alphaUcPeriod"/>
            </a:pPr>
            <a:r>
              <a:rPr lang="nb-NO" dirty="0" smtClean="0"/>
              <a:t>«</a:t>
            </a:r>
            <a:r>
              <a:rPr lang="nb-NO" dirty="0" err="1" smtClean="0"/>
              <a:t>Utslæppskravsbubblan</a:t>
            </a:r>
            <a:r>
              <a:rPr lang="nb-NO" dirty="0" smtClean="0"/>
              <a:t>» </a:t>
            </a:r>
            <a:r>
              <a:rPr lang="nb-NO" dirty="0" err="1" smtClean="0"/>
              <a:t>gør</a:t>
            </a:r>
            <a:r>
              <a:rPr lang="nb-NO" dirty="0" smtClean="0"/>
              <a:t> att det ær meningsløst</a:t>
            </a:r>
          </a:p>
          <a:p>
            <a:endParaRPr lang="nb-NO" dirty="0" smtClean="0"/>
          </a:p>
          <a:p>
            <a:r>
              <a:rPr lang="nb-NO" dirty="0" smtClean="0"/>
              <a:t>Det hær ær ingen smart ide’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Kommentar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Varfør</a:t>
            </a:r>
            <a:r>
              <a:rPr lang="nb-NO" dirty="0" smtClean="0"/>
              <a:t> </a:t>
            </a:r>
            <a:r>
              <a:rPr lang="nb-NO" dirty="0" err="1" smtClean="0"/>
              <a:t>ska</a:t>
            </a:r>
            <a:r>
              <a:rPr lang="nb-NO" dirty="0" smtClean="0"/>
              <a:t> det vara </a:t>
            </a:r>
            <a:r>
              <a:rPr lang="nb-NO" dirty="0" err="1" smtClean="0"/>
              <a:t>intæktsneutralt</a:t>
            </a:r>
            <a:r>
              <a:rPr lang="nb-NO" dirty="0" smtClean="0"/>
              <a:t>?</a:t>
            </a:r>
          </a:p>
          <a:p>
            <a:pPr lvl="1"/>
            <a:r>
              <a:rPr lang="nb-NO" dirty="0" err="1" smtClean="0"/>
              <a:t>Redusera</a:t>
            </a:r>
            <a:r>
              <a:rPr lang="nb-NO" dirty="0" smtClean="0"/>
              <a:t> andra </a:t>
            </a:r>
            <a:r>
              <a:rPr lang="nb-NO" dirty="0" err="1" smtClean="0"/>
              <a:t>snedvridande</a:t>
            </a:r>
            <a:r>
              <a:rPr lang="nb-NO" dirty="0" smtClean="0"/>
              <a:t> skatter? (argument B?)</a:t>
            </a:r>
          </a:p>
          <a:p>
            <a:pPr lvl="1"/>
            <a:endParaRPr lang="nb-NO" dirty="0"/>
          </a:p>
          <a:p>
            <a:endParaRPr lang="nb-NO" dirty="0" smtClean="0"/>
          </a:p>
          <a:p>
            <a:r>
              <a:rPr lang="nb-NO" dirty="0" smtClean="0"/>
              <a:t>Finns det </a:t>
            </a:r>
            <a:r>
              <a:rPr lang="nb-NO" dirty="0" err="1" smtClean="0"/>
              <a:t>något</a:t>
            </a:r>
            <a:r>
              <a:rPr lang="nb-NO" dirty="0" smtClean="0"/>
              <a:t> i </a:t>
            </a:r>
            <a:r>
              <a:rPr lang="nb-NO" dirty="0" err="1" smtClean="0"/>
              <a:t>detta</a:t>
            </a:r>
            <a:r>
              <a:rPr lang="nb-NO" dirty="0" smtClean="0"/>
              <a:t> (argument A):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27" y="3933059"/>
            <a:ext cx="4056451" cy="19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497" y="188640"/>
            <a:ext cx="6407917" cy="216024"/>
          </a:xfrm>
        </p:spPr>
        <p:txBody>
          <a:bodyPr>
            <a:normAutofit fontScale="90000"/>
          </a:bodyPr>
          <a:lstStyle/>
          <a:p>
            <a:r>
              <a:rPr lang="nb-NO" sz="2400" dirty="0" err="1" smtClean="0"/>
              <a:t>Purchace</a:t>
            </a:r>
            <a:r>
              <a:rPr lang="nb-NO" sz="2400" dirty="0" smtClean="0"/>
              <a:t> </a:t>
            </a:r>
            <a:r>
              <a:rPr lang="nb-NO" sz="2400" dirty="0" err="1" smtClean="0"/>
              <a:t>tax</a:t>
            </a:r>
            <a:r>
              <a:rPr lang="nb-NO" sz="2400" dirty="0" smtClean="0"/>
              <a:t> for </a:t>
            </a:r>
            <a:r>
              <a:rPr lang="nb-NO" sz="2400" dirty="0" err="1" smtClean="0"/>
              <a:t>passenger</a:t>
            </a:r>
            <a:r>
              <a:rPr lang="nb-NO" sz="2400" dirty="0" smtClean="0"/>
              <a:t> </a:t>
            </a:r>
            <a:r>
              <a:rPr lang="nb-NO" sz="2400" dirty="0" err="1" smtClean="0"/>
              <a:t>cars</a:t>
            </a:r>
            <a:r>
              <a:rPr lang="nb-NO" sz="2400" dirty="0" smtClean="0"/>
              <a:t>, 2014 Norway</a:t>
            </a:r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lef\AppData\Local\Microsoft\Windows\Temporary Internet Files\Content.Outlook\M8D0G4D4\TEMPO-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663" y="0"/>
            <a:ext cx="3028337" cy="66660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548683"/>
            <a:ext cx="7557005" cy="58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29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Price </a:t>
            </a:r>
            <a:r>
              <a:rPr lang="nb-NO" dirty="0" err="1" smtClean="0"/>
              <a:t>examples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7" y="3140968"/>
            <a:ext cx="5463029" cy="302433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069" y="3029790"/>
            <a:ext cx="4256521" cy="313551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9281" b="11566"/>
          <a:stretch/>
        </p:blipFill>
        <p:spPr>
          <a:xfrm>
            <a:off x="6250908" y="1597151"/>
            <a:ext cx="2644918" cy="124584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t="36851" r="11512" b="21384"/>
          <a:stretch/>
        </p:blipFill>
        <p:spPr>
          <a:xfrm>
            <a:off x="896551" y="1597151"/>
            <a:ext cx="3969601" cy="12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54000"/>
            <a:ext cx="7495540" cy="854710"/>
          </a:xfrm>
        </p:spPr>
        <p:txBody>
          <a:bodyPr/>
          <a:lstStyle/>
          <a:p>
            <a:r>
              <a:rPr lang="sv-SE" dirty="0" smtClean="0"/>
              <a:t>Sveriges totala </a:t>
            </a:r>
            <a:r>
              <a:rPr lang="sv-SE" dirty="0"/>
              <a:t>u</a:t>
            </a:r>
            <a:r>
              <a:rPr lang="sv-SE" dirty="0" smtClean="0"/>
              <a:t>tsläpp av växthusgaser per sektor 2013 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2" y="938929"/>
            <a:ext cx="8675229" cy="516506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endParaRPr lang="sv-SE" dirty="0" smtClean="0"/>
          </a:p>
          <a:p>
            <a:pPr marL="0" indent="0">
              <a:spcBef>
                <a:spcPct val="50000"/>
              </a:spcBef>
              <a:buNone/>
            </a:pPr>
            <a:endParaRPr lang="sv-SE" sz="800" b="1" dirty="0" smtClean="0"/>
          </a:p>
          <a:p>
            <a:pPr marL="0" indent="0">
              <a:spcBef>
                <a:spcPct val="50000"/>
              </a:spcBef>
              <a:buNone/>
            </a:pPr>
            <a:endParaRPr lang="sv-SE" sz="800" b="1" dirty="0"/>
          </a:p>
          <a:p>
            <a:pPr marL="0" indent="0">
              <a:buNone/>
            </a:pPr>
            <a:endParaRPr lang="sv-SE" sz="1400" b="1" dirty="0" smtClean="0"/>
          </a:p>
          <a:p>
            <a:pPr marL="0" indent="0">
              <a:buNone/>
            </a:pPr>
            <a:endParaRPr lang="sv-SE" sz="1400" b="1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040030"/>
              </p:ext>
            </p:extLst>
          </p:nvPr>
        </p:nvGraphicFramePr>
        <p:xfrm>
          <a:off x="1049068" y="1874922"/>
          <a:ext cx="6917055" cy="388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 2"/>
          <p:cNvSpPr/>
          <p:nvPr/>
        </p:nvSpPr>
        <p:spPr bwMode="auto">
          <a:xfrm>
            <a:off x="2719754" y="1899138"/>
            <a:ext cx="4712677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2076"/>
            <a:ext cx="9890928" cy="596299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" y="-17281"/>
            <a:ext cx="9890927" cy="576590"/>
          </a:xfrm>
        </p:spPr>
        <p:txBody>
          <a:bodyPr>
            <a:noAutofit/>
          </a:bodyPr>
          <a:lstStyle/>
          <a:p>
            <a:r>
              <a:rPr lang="nb-NO" sz="2800" dirty="0" smtClean="0"/>
              <a:t>Norway: From entusiasts to </a:t>
            </a:r>
            <a:r>
              <a:rPr lang="nb-NO" sz="2800" dirty="0" err="1" smtClean="0"/>
              <a:t>mass</a:t>
            </a:r>
            <a:r>
              <a:rPr lang="nb-NO" sz="2800" dirty="0" smtClean="0"/>
              <a:t> </a:t>
            </a:r>
            <a:r>
              <a:rPr lang="nb-NO" sz="2800" dirty="0" err="1" smtClean="0"/>
              <a:t>market</a:t>
            </a:r>
            <a:r>
              <a:rPr lang="nb-NO" sz="2800" dirty="0" smtClean="0"/>
              <a:t> </a:t>
            </a:r>
            <a:r>
              <a:rPr lang="nb-NO" sz="2800" dirty="0" err="1" smtClean="0"/>
              <a:t>acceptance</a:t>
            </a:r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7" descr="090802-02-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9" b="11504"/>
          <a:stretch>
            <a:fillRect/>
          </a:stretch>
        </p:blipFill>
        <p:spPr>
          <a:xfrm>
            <a:off x="4058714" y="4155960"/>
            <a:ext cx="1265034" cy="528129"/>
          </a:xfrm>
          <a:prstGeom prst="rect">
            <a:avLst/>
          </a:prstGeom>
          <a:noFill/>
          <a:ln/>
          <a:extLst/>
        </p:spPr>
      </p:pic>
      <p:pic>
        <p:nvPicPr>
          <p:cNvPr id="7" name="Picture 33" descr="THINK-City-Yellow-Quarter-Front_imagelarg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7" t="17896" r="19449" b="14737"/>
          <a:stretch>
            <a:fillRect/>
          </a:stretch>
        </p:blipFill>
        <p:spPr>
          <a:xfrm>
            <a:off x="1110793" y="4725642"/>
            <a:ext cx="960842" cy="5755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t="36851" r="11512" b="21384"/>
          <a:stretch/>
        </p:blipFill>
        <p:spPr>
          <a:xfrm>
            <a:off x="5469415" y="2686286"/>
            <a:ext cx="1675227" cy="52576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103" y="3198864"/>
            <a:ext cx="919019" cy="60837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 b="18101"/>
          <a:stretch/>
        </p:blipFill>
        <p:spPr>
          <a:xfrm>
            <a:off x="1086763" y="3909014"/>
            <a:ext cx="1012365" cy="588721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9281" b="11566"/>
          <a:stretch/>
        </p:blipFill>
        <p:spPr>
          <a:xfrm>
            <a:off x="5964652" y="2098631"/>
            <a:ext cx="1274528" cy="600344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50" y="1503163"/>
            <a:ext cx="1107046" cy="570101"/>
          </a:xfrm>
          <a:prstGeom prst="rect">
            <a:avLst/>
          </a:prstGeom>
        </p:spPr>
      </p:pic>
      <p:pic>
        <p:nvPicPr>
          <p:cNvPr id="6" name="Picture 26" descr="ANd9GcRX4GjMNUUJ6122jqLY3Y2wie0a0cj4odfbcUQsdhU88RIySgX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4526" r="2512" b="2263"/>
          <a:stretch>
            <a:fillRect/>
          </a:stretch>
        </p:blipFill>
        <p:spPr bwMode="auto">
          <a:xfrm>
            <a:off x="3165293" y="4614555"/>
            <a:ext cx="1084697" cy="5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30" y="1381733"/>
            <a:ext cx="1252284" cy="76536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19215" r="7491" b="14884"/>
          <a:stretch/>
        </p:blipFill>
        <p:spPr>
          <a:xfrm>
            <a:off x="6981226" y="776087"/>
            <a:ext cx="1077692" cy="538611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73" y="3676360"/>
            <a:ext cx="925069" cy="597737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70" y="3081713"/>
            <a:ext cx="1238772" cy="653419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15"/>
          <a:srcRect l="1377" t="15628" b="8108"/>
          <a:stretch/>
        </p:blipFill>
        <p:spPr>
          <a:xfrm>
            <a:off x="5364495" y="3257098"/>
            <a:ext cx="1470135" cy="698597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95" y="3149196"/>
            <a:ext cx="1351782" cy="642806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t="12201" r="4931"/>
          <a:stretch/>
        </p:blipFill>
        <p:spPr>
          <a:xfrm>
            <a:off x="8117482" y="3807237"/>
            <a:ext cx="1538451" cy="74049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t="14483" r="27162" b="9410"/>
          <a:stretch/>
        </p:blipFill>
        <p:spPr>
          <a:xfrm>
            <a:off x="8268453" y="4518344"/>
            <a:ext cx="1301178" cy="610722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>
          <a:xfrm>
            <a:off x="7890411" y="2514309"/>
            <a:ext cx="2000517" cy="30243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8462531" y="2514312"/>
            <a:ext cx="1248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dirty="0" smtClean="0">
                <a:solidFill>
                  <a:prstClr val="black"/>
                </a:solidFill>
                <a:latin typeface="Arial"/>
              </a:rPr>
              <a:t>New </a:t>
            </a: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entrants</a:t>
            </a:r>
            <a:endParaRPr lang="nb-NO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6" name="Bilde 25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94" y="6502730"/>
            <a:ext cx="1895087" cy="310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7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664010" y="1844827"/>
            <a:ext cx="3531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b="1" dirty="0" err="1" smtClean="0">
                <a:solidFill>
                  <a:prstClr val="black"/>
                </a:solidFill>
                <a:latin typeface="Arial"/>
              </a:rPr>
              <a:t>TØIs</a:t>
            </a:r>
            <a:r>
              <a:rPr lang="nb-NO" sz="1800" b="1" dirty="0" smtClean="0">
                <a:solidFill>
                  <a:prstClr val="black"/>
                </a:solidFill>
                <a:latin typeface="Arial"/>
              </a:rPr>
              <a:t> 85 g/km rapport: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dirty="0" smtClean="0">
                <a:solidFill>
                  <a:prstClr val="black"/>
                </a:solidFill>
                <a:latin typeface="Arial"/>
              </a:rPr>
              <a:t>Det må selges 100 000-230 000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dirty="0" err="1">
                <a:solidFill>
                  <a:prstClr val="black"/>
                </a:solidFill>
                <a:latin typeface="Arial"/>
              </a:rPr>
              <a:t>l</a:t>
            </a: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adbare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biler fram til 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78098"/>
          </a:xfrm>
        </p:spPr>
        <p:txBody>
          <a:bodyPr>
            <a:normAutofit fontScale="90000"/>
          </a:bodyPr>
          <a:lstStyle/>
          <a:p>
            <a:r>
              <a:rPr lang="nb-NO" sz="2400" dirty="0" smtClean="0"/>
              <a:t>White </a:t>
            </a:r>
            <a:r>
              <a:rPr lang="nb-NO" sz="2400" dirty="0" err="1" smtClean="0"/>
              <a:t>paper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climate</a:t>
            </a:r>
            <a:r>
              <a:rPr lang="nb-NO" sz="2400" dirty="0" smtClean="0"/>
              <a:t> </a:t>
            </a:r>
            <a:r>
              <a:rPr lang="nb-NO" sz="2400" dirty="0" err="1" smtClean="0"/>
              <a:t>change</a:t>
            </a:r>
            <a:r>
              <a:rPr lang="nb-NO" sz="2400" dirty="0" smtClean="0"/>
              <a:t>/</a:t>
            </a:r>
            <a:r>
              <a:rPr lang="nb-NO" sz="2400" dirty="0" err="1" smtClean="0"/>
              <a:t>Climate</a:t>
            </a:r>
            <a:r>
              <a:rPr lang="nb-NO" sz="2400" dirty="0" smtClean="0"/>
              <a:t> policy settlement 2012:</a:t>
            </a:r>
            <a:br>
              <a:rPr lang="nb-NO" sz="2400" dirty="0" smtClean="0"/>
            </a:br>
            <a:r>
              <a:rPr lang="nb-NO" sz="2400" b="1" dirty="0" smtClean="0"/>
              <a:t>National target - 85 g CO</a:t>
            </a:r>
            <a:r>
              <a:rPr lang="nb-NO" sz="2400" b="1" baseline="-25000" dirty="0" smtClean="0"/>
              <a:t>2</a:t>
            </a:r>
            <a:r>
              <a:rPr lang="nb-NO" sz="2400" b="1" dirty="0" smtClean="0"/>
              <a:t>/km </a:t>
            </a:r>
            <a:r>
              <a:rPr lang="nb-NO" sz="2400" b="1" dirty="0" err="1" smtClean="0"/>
              <a:t>average</a:t>
            </a:r>
            <a:r>
              <a:rPr lang="nb-NO" sz="2400" b="1" dirty="0" smtClean="0"/>
              <a:t> for </a:t>
            </a:r>
            <a:r>
              <a:rPr lang="nb-NO" sz="2400" b="1" dirty="0" err="1" smtClean="0"/>
              <a:t>new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cars</a:t>
            </a:r>
            <a:r>
              <a:rPr lang="nb-NO" sz="2400" b="1" dirty="0" smtClean="0"/>
              <a:t> in 2020</a:t>
            </a:r>
            <a:endParaRPr lang="nb-NO" sz="2400" b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2" y="1007114"/>
            <a:ext cx="8973518" cy="540991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5550331" y="2430250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Increased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dependence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on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EVs</a:t>
            </a:r>
            <a:endParaRPr lang="nb-NO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0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465" y="1268760"/>
            <a:ext cx="9555031" cy="5422502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917329" y="5085187"/>
            <a:ext cx="19886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200" dirty="0" smtClean="0">
                <a:solidFill>
                  <a:prstClr val="black"/>
                </a:solidFill>
                <a:latin typeface="Arial"/>
              </a:rPr>
              <a:t>June 2013-june 2014:</a:t>
            </a:r>
            <a:br>
              <a:rPr lang="nb-NO" sz="1200" dirty="0" smtClean="0">
                <a:solidFill>
                  <a:prstClr val="black"/>
                </a:solidFill>
                <a:latin typeface="Arial"/>
              </a:rPr>
            </a:br>
            <a:r>
              <a:rPr lang="nb-NO" sz="1200" dirty="0" err="1" smtClean="0">
                <a:solidFill>
                  <a:prstClr val="black"/>
                </a:solidFill>
                <a:latin typeface="Arial"/>
              </a:rPr>
              <a:t>Diff</a:t>
            </a:r>
            <a:r>
              <a:rPr lang="nb-NO" sz="1200" dirty="0" smtClean="0">
                <a:solidFill>
                  <a:prstClr val="black"/>
                </a:solidFill>
                <a:latin typeface="Arial"/>
              </a:rPr>
              <a:t> 1850 </a:t>
            </a:r>
            <a:r>
              <a:rPr lang="nb-NO" sz="1200" dirty="0" err="1" smtClean="0">
                <a:solidFill>
                  <a:prstClr val="black"/>
                </a:solidFill>
                <a:latin typeface="Arial"/>
              </a:rPr>
              <a:t>mill</a:t>
            </a:r>
            <a:r>
              <a:rPr lang="nb-NO" sz="1200" dirty="0" smtClean="0">
                <a:solidFill>
                  <a:prstClr val="black"/>
                </a:solidFill>
                <a:latin typeface="Arial"/>
              </a:rPr>
              <a:t> kr </a:t>
            </a:r>
            <a:endParaRPr lang="nb-NO" sz="12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8" name="Rett pil 7"/>
          <p:cNvCxnSpPr/>
          <p:nvPr/>
        </p:nvCxnSpPr>
        <p:spPr>
          <a:xfrm flipV="1">
            <a:off x="9321487" y="3717032"/>
            <a:ext cx="156017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30385" y="1505769"/>
            <a:ext cx="3354373" cy="1930226"/>
          </a:xfrm>
        </p:spPr>
        <p:txBody>
          <a:bodyPr>
            <a:normAutofit/>
          </a:bodyPr>
          <a:lstStyle/>
          <a:p>
            <a:r>
              <a:rPr lang="nb-NO" sz="2400" dirty="0" err="1" smtClean="0"/>
              <a:t>Resourcecost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EV-</a:t>
            </a:r>
            <a:r>
              <a:rPr lang="nb-NO" sz="2400" dirty="0" err="1" smtClean="0"/>
              <a:t>policies</a:t>
            </a:r>
            <a:r>
              <a:rPr lang="nb-NO" sz="2400" dirty="0" smtClean="0"/>
              <a:t> pr 2014: 8% more </a:t>
            </a:r>
            <a:r>
              <a:rPr lang="nb-NO" sz="2400" dirty="0" err="1" smtClean="0"/>
              <a:t>expensive</a:t>
            </a:r>
            <a:r>
              <a:rPr lang="nb-NO" sz="2400" dirty="0" smtClean="0"/>
              <a:t> </a:t>
            </a:r>
            <a:r>
              <a:rPr lang="nb-NO" sz="2400" dirty="0" err="1" smtClean="0"/>
              <a:t>cars</a:t>
            </a:r>
            <a:endParaRPr lang="nb-NO" sz="2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50489" y="260648"/>
            <a:ext cx="912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2800" dirty="0" smtClean="0">
                <a:solidFill>
                  <a:prstClr val="black"/>
                </a:solidFill>
                <a:latin typeface="Arial"/>
              </a:rPr>
              <a:t>Import </a:t>
            </a:r>
            <a:r>
              <a:rPr lang="nb-NO" sz="2800" dirty="0" err="1" smtClean="0">
                <a:solidFill>
                  <a:prstClr val="black"/>
                </a:solidFill>
                <a:latin typeface="Arial"/>
              </a:rPr>
              <a:t>price</a:t>
            </a:r>
            <a:r>
              <a:rPr lang="nb-NO" sz="2800" dirty="0" smtClean="0">
                <a:solidFill>
                  <a:prstClr val="black"/>
                </a:solidFill>
                <a:latin typeface="Arial"/>
              </a:rPr>
              <a:t> (NOK) for </a:t>
            </a:r>
            <a:r>
              <a:rPr lang="nb-NO" sz="2800" dirty="0" err="1" smtClean="0">
                <a:solidFill>
                  <a:prstClr val="black"/>
                </a:solidFill>
                <a:latin typeface="Arial"/>
              </a:rPr>
              <a:t>new</a:t>
            </a:r>
            <a:r>
              <a:rPr lang="nb-NO" sz="2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800" dirty="0" err="1" smtClean="0">
                <a:solidFill>
                  <a:prstClr val="black"/>
                </a:solidFill>
                <a:latin typeface="Arial"/>
              </a:rPr>
              <a:t>vehicles</a:t>
            </a:r>
            <a:r>
              <a:rPr lang="nb-NO" sz="2800" dirty="0" smtClean="0">
                <a:solidFill>
                  <a:prstClr val="black"/>
                </a:solidFill>
                <a:latin typeface="Arial"/>
              </a:rPr>
              <a:t> in Norway</a:t>
            </a:r>
            <a:endParaRPr lang="nb-NO" sz="2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893055"/>
              </p:ext>
            </p:extLst>
          </p:nvPr>
        </p:nvGraphicFramePr>
        <p:xfrm>
          <a:off x="681040" y="1556798"/>
          <a:ext cx="8328411" cy="438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</a:tblGrid>
              <a:tr h="1440157">
                <a:tc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kørstil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underhåll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kørstræcka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drivmedel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bilmodell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transport-</a:t>
                      </a:r>
                    </a:p>
                    <a:p>
                      <a:pPr algn="ctr"/>
                      <a:r>
                        <a:rPr lang="nb-NO" sz="1400" dirty="0" err="1" smtClean="0"/>
                        <a:t>medel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lokalisering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</a:tr>
              <a:tr h="605741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1. 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CO2-skatt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nb-NO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</a:tr>
              <a:tr h="866675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Utslæppskrav</a:t>
                      </a:r>
                      <a:r>
                        <a:rPr lang="nb-NO" sz="1400" dirty="0" smtClean="0"/>
                        <a:t> 95 g/km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>
                    <a:pattFill prst="wdUpDiag">
                      <a:fgClr>
                        <a:srgbClr val="92D050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</a:tr>
              <a:tr h="605741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3. 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Bonus-Malus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>
                    <a:pattFill prst="wdUpDiag">
                      <a:fgClr>
                        <a:srgbClr val="FF0000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</a:tr>
              <a:tr h="866675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Kvotplikt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baseline="0" dirty="0" err="1" smtClean="0"/>
                        <a:t>biodrivmedel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7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4. </a:t>
            </a:r>
            <a:r>
              <a:rPr lang="nb-NO" dirty="0" err="1" smtClean="0"/>
              <a:t>Kvotplikt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Tvinga in en viss andel </a:t>
            </a:r>
            <a:r>
              <a:rPr lang="nb-NO" dirty="0" err="1" smtClean="0"/>
              <a:t>biodrivmedel</a:t>
            </a:r>
            <a:endParaRPr lang="nb-NO" dirty="0" smtClean="0"/>
          </a:p>
          <a:p>
            <a:pPr lvl="1"/>
            <a:r>
              <a:rPr lang="nb-NO" dirty="0" err="1" smtClean="0"/>
              <a:t>Inte</a:t>
            </a:r>
            <a:r>
              <a:rPr lang="nb-NO" dirty="0" smtClean="0"/>
              <a:t> kostnadseffektivt</a:t>
            </a:r>
          </a:p>
          <a:p>
            <a:pPr lvl="1"/>
            <a:r>
              <a:rPr lang="nb-NO" dirty="0" err="1" smtClean="0"/>
              <a:t>Næst-bæsta</a:t>
            </a:r>
            <a:r>
              <a:rPr lang="nb-NO" dirty="0" smtClean="0"/>
              <a:t> løsning om man </a:t>
            </a:r>
            <a:r>
              <a:rPr lang="nb-NO" dirty="0" err="1" smtClean="0"/>
              <a:t>inte</a:t>
            </a:r>
            <a:r>
              <a:rPr lang="nb-NO" dirty="0" smtClean="0"/>
              <a:t> kan </a:t>
            </a:r>
            <a:r>
              <a:rPr lang="nb-NO" dirty="0" err="1" smtClean="0"/>
              <a:t>differentiera</a:t>
            </a:r>
            <a:r>
              <a:rPr lang="nb-NO" dirty="0" smtClean="0"/>
              <a:t> CO2 skatt efter fossil/</a:t>
            </a:r>
            <a:r>
              <a:rPr lang="nb-NO" dirty="0" err="1" smtClean="0"/>
              <a:t>bio</a:t>
            </a:r>
            <a:endParaRPr lang="nb-NO" dirty="0" smtClean="0"/>
          </a:p>
          <a:p>
            <a:pPr lvl="1"/>
            <a:r>
              <a:rPr lang="nb-NO" dirty="0" smtClean="0"/>
              <a:t>Handel med </a:t>
            </a:r>
            <a:r>
              <a:rPr lang="nb-NO" dirty="0" err="1" smtClean="0"/>
              <a:t>certifikat</a:t>
            </a:r>
            <a:r>
              <a:rPr lang="nb-NO" dirty="0" smtClean="0"/>
              <a:t> </a:t>
            </a:r>
            <a:r>
              <a:rPr lang="nb-NO" dirty="0" err="1" smtClean="0"/>
              <a:t>økar</a:t>
            </a:r>
            <a:r>
              <a:rPr lang="nb-NO" dirty="0" smtClean="0"/>
              <a:t> effektiviteten</a:t>
            </a:r>
          </a:p>
          <a:p>
            <a:pPr lvl="1"/>
            <a:endParaRPr lang="nb-NO" dirty="0"/>
          </a:p>
          <a:p>
            <a:r>
              <a:rPr lang="nb-NO" dirty="0" err="1" smtClean="0"/>
              <a:t>Teknikinlåsning</a:t>
            </a:r>
            <a:r>
              <a:rPr lang="nb-NO" dirty="0" smtClean="0"/>
              <a:t>?!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648372"/>
              </p:ext>
            </p:extLst>
          </p:nvPr>
        </p:nvGraphicFramePr>
        <p:xfrm>
          <a:off x="681040" y="1556795"/>
          <a:ext cx="8328411" cy="489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</a:tblGrid>
              <a:tr h="1342772">
                <a:tc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kørstil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underhåll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kørstræcka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drivmedel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bilmodell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transport-</a:t>
                      </a:r>
                    </a:p>
                    <a:p>
                      <a:pPr algn="ctr"/>
                      <a:r>
                        <a:rPr lang="nb-NO" sz="1400" dirty="0" err="1" smtClean="0"/>
                        <a:t>medel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lokalisering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</a:tr>
              <a:tr h="56478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1. 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CO2-skatt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nb-NO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</a:tr>
              <a:tr h="80807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Utslæppskrav</a:t>
                      </a:r>
                      <a:r>
                        <a:rPr lang="nb-NO" sz="1400" dirty="0" smtClean="0"/>
                        <a:t> 95 g/km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>
                    <a:pattFill prst="wdUpDiag">
                      <a:fgClr>
                        <a:srgbClr val="92D050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</a:tr>
              <a:tr h="56478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3. 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Bonus-Malus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>
                    <a:pattFill prst="wdUpDiag">
                      <a:fgClr>
                        <a:srgbClr val="FF0000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</a:tr>
              <a:tr h="80807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Kvotplikt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baseline="0" dirty="0" err="1" smtClean="0"/>
                        <a:t>biodrivmedel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</a:tr>
              <a:tr h="80807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5.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Modellanalyser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marL="74295" marR="74295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0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5. Modellanalyser - EMEC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Minska </a:t>
            </a:r>
            <a:r>
              <a:rPr lang="nb-NO" dirty="0" err="1"/>
              <a:t>utslæppen</a:t>
            </a:r>
            <a:r>
              <a:rPr lang="nb-NO" dirty="0"/>
              <a:t> med 50% </a:t>
            </a:r>
            <a:r>
              <a:rPr lang="nb-NO" dirty="0" err="1"/>
              <a:t>till</a:t>
            </a:r>
            <a:r>
              <a:rPr lang="nb-NO" dirty="0"/>
              <a:t> 2030 i den </a:t>
            </a:r>
            <a:r>
              <a:rPr lang="nb-NO" dirty="0" err="1"/>
              <a:t>icke</a:t>
            </a:r>
            <a:r>
              <a:rPr lang="nb-NO" dirty="0"/>
              <a:t> </a:t>
            </a:r>
            <a:r>
              <a:rPr lang="nb-NO" dirty="0" err="1"/>
              <a:t>handlande</a:t>
            </a:r>
            <a:r>
              <a:rPr lang="nb-NO" dirty="0"/>
              <a:t> </a:t>
            </a:r>
            <a:r>
              <a:rPr lang="nb-NO" dirty="0" err="1"/>
              <a:t>sektorn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Nationell</a:t>
            </a:r>
            <a:r>
              <a:rPr lang="nb-NO" dirty="0"/>
              <a:t> </a:t>
            </a:r>
            <a:r>
              <a:rPr lang="nb-NO" dirty="0" smtClean="0"/>
              <a:t>modell (import/</a:t>
            </a:r>
            <a:r>
              <a:rPr lang="nb-NO" dirty="0" err="1" smtClean="0"/>
              <a:t>export</a:t>
            </a:r>
            <a:r>
              <a:rPr lang="nb-NO" dirty="0" smtClean="0"/>
              <a:t>)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42" y="692698"/>
            <a:ext cx="7553325" cy="229552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514" y="2988222"/>
            <a:ext cx="5905962" cy="3437094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28497" y="3717034"/>
            <a:ext cx="312034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dirty="0" smtClean="0">
                <a:solidFill>
                  <a:prstClr val="black"/>
                </a:solidFill>
                <a:latin typeface="Arial"/>
              </a:rPr>
              <a:t>Men effektiviseringen under </a:t>
            </a: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utslæppsregeln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ger </a:t>
            </a: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ju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inga </a:t>
            </a: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klimagaseffekter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i Europa.</a:t>
            </a:r>
            <a:endParaRPr lang="nb-NO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8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Førdelningseffekter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Regressiv</a:t>
            </a:r>
          </a:p>
          <a:p>
            <a:r>
              <a:rPr lang="nb-NO" dirty="0" err="1" smtClean="0"/>
              <a:t>Glesbygd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34" y="3376234"/>
            <a:ext cx="738391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Kommentarer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Nationell</a:t>
            </a:r>
            <a:r>
              <a:rPr lang="nb-NO" dirty="0" smtClean="0"/>
              <a:t> modell?</a:t>
            </a:r>
          </a:p>
          <a:p>
            <a:r>
              <a:rPr lang="nb-NO" dirty="0" err="1" smtClean="0"/>
              <a:t>Utslæppskravsbubblan</a:t>
            </a:r>
            <a:r>
              <a:rPr lang="nb-NO" dirty="0" smtClean="0"/>
              <a:t> </a:t>
            </a:r>
            <a:r>
              <a:rPr lang="nb-NO" dirty="0" err="1" smtClean="0"/>
              <a:t>och</a:t>
            </a:r>
            <a:r>
              <a:rPr lang="nb-NO" dirty="0" smtClean="0"/>
              <a:t> </a:t>
            </a:r>
            <a:r>
              <a:rPr lang="nb-NO" dirty="0" err="1" smtClean="0"/>
              <a:t>teknikutveckling</a:t>
            </a:r>
            <a:r>
              <a:rPr lang="nb-NO" dirty="0" smtClean="0"/>
              <a:t> (</a:t>
            </a:r>
            <a:r>
              <a:rPr lang="nb-NO" dirty="0" err="1" smtClean="0"/>
              <a:t>næmns</a:t>
            </a:r>
            <a:r>
              <a:rPr lang="nb-NO" dirty="0" smtClean="0"/>
              <a:t> </a:t>
            </a:r>
            <a:r>
              <a:rPr lang="nb-NO" dirty="0" err="1" smtClean="0"/>
              <a:t>inte</a:t>
            </a:r>
            <a:r>
              <a:rPr lang="nb-NO" dirty="0" smtClean="0"/>
              <a:t> hær)</a:t>
            </a:r>
          </a:p>
          <a:p>
            <a:r>
              <a:rPr lang="nb-NO" dirty="0" smtClean="0"/>
              <a:t>Endogen </a:t>
            </a:r>
            <a:r>
              <a:rPr lang="nb-NO" dirty="0" err="1" smtClean="0"/>
              <a:t>teknikutveckling</a:t>
            </a:r>
            <a:endParaRPr lang="nb-NO" dirty="0" smtClean="0"/>
          </a:p>
          <a:p>
            <a:r>
              <a:rPr lang="nb-NO" dirty="0" err="1" smtClean="0"/>
              <a:t>Førdelnigseffekter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491986"/>
              </p:ext>
            </p:extLst>
          </p:nvPr>
        </p:nvGraphicFramePr>
        <p:xfrm>
          <a:off x="2534253" y="1080227"/>
          <a:ext cx="7225236" cy="506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Platshållare för innehåll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799967"/>
              </p:ext>
            </p:extLst>
          </p:nvPr>
        </p:nvGraphicFramePr>
        <p:xfrm>
          <a:off x="2515019" y="1073468"/>
          <a:ext cx="7235237" cy="507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kern="0" dirty="0">
                <a:solidFill>
                  <a:srgbClr val="72A741"/>
                </a:solidFill>
              </a:rPr>
              <a:t>EU:s klimatpolitik består av två delar 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464823" y="1568981"/>
            <a:ext cx="316390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sv-SE" sz="1800" kern="0" dirty="0" smtClean="0">
                <a:solidFill>
                  <a:srgbClr val="000000"/>
                </a:solidFill>
                <a:latin typeface="Verdana"/>
              </a:rPr>
              <a:t>Ett handelssystem </a:t>
            </a:r>
            <a:r>
              <a:rPr lang="sv-SE" sz="1800" kern="0" dirty="0">
                <a:solidFill>
                  <a:srgbClr val="000000"/>
                </a:solidFill>
                <a:latin typeface="Verdana"/>
              </a:rPr>
              <a:t>för utsläpp av </a:t>
            </a:r>
            <a:r>
              <a:rPr lang="sv-SE" sz="1800" kern="0" dirty="0" smtClean="0">
                <a:solidFill>
                  <a:srgbClr val="000000"/>
                </a:solidFill>
                <a:latin typeface="Verdana"/>
              </a:rPr>
              <a:t>växthusgaser </a:t>
            </a:r>
            <a:r>
              <a:rPr lang="sv-SE" sz="1800" kern="0" dirty="0">
                <a:solidFill>
                  <a:srgbClr val="000000"/>
                </a:solidFill>
                <a:latin typeface="Verdana"/>
              </a:rPr>
              <a:t>från energiintensiv industri och större el- och värmeproducenter, EU ETS</a:t>
            </a:r>
          </a:p>
          <a:p>
            <a:pPr marL="342900" lvl="0" indent="-342900">
              <a:spcBef>
                <a:spcPct val="50000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sv-SE" sz="1800" kern="0" dirty="0">
                <a:solidFill>
                  <a:srgbClr val="000000"/>
                </a:solidFill>
                <a:latin typeface="Verdana"/>
              </a:rPr>
              <a:t>Ett avtal som fördelar ut nationella utsläppskvoter för medlemsländernas övriga utsläpp </a:t>
            </a:r>
          </a:p>
        </p:txBody>
      </p:sp>
    </p:spTree>
    <p:extLst>
      <p:ext uri="{BB962C8B-B14F-4D97-AF65-F5344CB8AC3E}">
        <p14:creationId xmlns:p14="http://schemas.microsoft.com/office/powerpoint/2010/main" val="39132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383742"/>
              </p:ext>
            </p:extLst>
          </p:nvPr>
        </p:nvGraphicFramePr>
        <p:xfrm>
          <a:off x="681040" y="1556795"/>
          <a:ext cx="8328411" cy="489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  <a:gridCol w="925379"/>
              </a:tblGrid>
              <a:tr h="1342772">
                <a:tc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kørstil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underhåll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kørstræcka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err="1" smtClean="0"/>
                        <a:t>drivmedel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bilmodell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transport-</a:t>
                      </a:r>
                    </a:p>
                    <a:p>
                      <a:pPr algn="ctr"/>
                      <a:r>
                        <a:rPr lang="nb-NO" sz="1400" dirty="0" err="1" smtClean="0"/>
                        <a:t>medel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lokalisering</a:t>
                      </a:r>
                      <a:endParaRPr lang="nb-NO" sz="1400" dirty="0"/>
                    </a:p>
                  </a:txBody>
                  <a:tcPr marL="74295" marR="74295" marT="34290" marB="34290" vert="vert"/>
                </a:tc>
              </a:tr>
              <a:tr h="56478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1. 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CO2-skatt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nb-NO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>
                    <a:solidFill>
                      <a:srgbClr val="92D050"/>
                    </a:solidFill>
                  </a:tcPr>
                </a:tc>
              </a:tr>
              <a:tr h="80807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Utslæppskrav</a:t>
                      </a:r>
                      <a:r>
                        <a:rPr lang="nb-NO" sz="1400" dirty="0" smtClean="0"/>
                        <a:t> 95 g/km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>
                    <a:pattFill prst="wdUpDiag">
                      <a:fgClr>
                        <a:srgbClr val="92D050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</a:tr>
              <a:tr h="56478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3. 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Bonus-Malus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>
                    <a:pattFill prst="wdUpDiag">
                      <a:fgClr>
                        <a:srgbClr val="FF0000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74295" marR="74295" marT="34290" marB="34290"/>
                </a:tc>
              </a:tr>
              <a:tr h="80807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Kvotplikt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baseline="0" dirty="0" err="1" smtClean="0"/>
                        <a:t>biodrivmedel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x</a:t>
                      </a:r>
                      <a:endParaRPr lang="nb-NO" sz="1400" dirty="0"/>
                    </a:p>
                  </a:txBody>
                  <a:tcPr marL="74295" marR="74295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</a:tr>
              <a:tr h="80807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5.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Modellanalyser</a:t>
                      </a:r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marL="74295" marR="74295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 marL="74295" marR="74295" marT="34290" marB="34290"/>
                </a:tc>
                <a:tc>
                  <a:txBody>
                    <a:bodyPr/>
                    <a:lstStyle/>
                    <a:p>
                      <a:endParaRPr lang="nb-NO" sz="1400" dirty="0">
                        <a:solidFill>
                          <a:srgbClr val="92D050"/>
                        </a:solidFill>
                      </a:endParaRPr>
                    </a:p>
                  </a:txBody>
                  <a:tcPr marL="74295" marR="74295" marT="34290" marB="3429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0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6. </a:t>
            </a:r>
            <a:r>
              <a:rPr lang="nb-NO" dirty="0" err="1" smtClean="0"/>
              <a:t>Varfær</a:t>
            </a:r>
            <a:r>
              <a:rPr lang="nb-NO" dirty="0" smtClean="0"/>
              <a:t> </a:t>
            </a:r>
            <a:r>
              <a:rPr lang="nb-NO" dirty="0" err="1" smtClean="0"/>
              <a:t>ælskar</a:t>
            </a:r>
            <a:r>
              <a:rPr lang="nb-NO" dirty="0" smtClean="0"/>
              <a:t> </a:t>
            </a:r>
            <a:r>
              <a:rPr lang="nb-NO" dirty="0" err="1" smtClean="0"/>
              <a:t>inte</a:t>
            </a:r>
            <a:r>
              <a:rPr lang="nb-NO" dirty="0" smtClean="0"/>
              <a:t> alla en </a:t>
            </a:r>
            <a:r>
              <a:rPr lang="nb-NO" dirty="0" err="1" smtClean="0"/>
              <a:t>likformig</a:t>
            </a:r>
            <a:r>
              <a:rPr lang="nb-NO" dirty="0" smtClean="0"/>
              <a:t> </a:t>
            </a:r>
            <a:r>
              <a:rPr lang="nb-NO" dirty="0" err="1" smtClean="0"/>
              <a:t>koldioxidskatt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567" y="1909753"/>
            <a:ext cx="7264400" cy="1381125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208585" y="3861051"/>
            <a:ext cx="709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Glesbygdseffekten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– 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 sz="1800" dirty="0" smtClean="0">
                <a:solidFill>
                  <a:prstClr val="black"/>
                </a:solidFill>
                <a:latin typeface="Arial"/>
              </a:rPr>
              <a:t>Men finns det </a:t>
            </a: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inte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nb-NO" sz="1800" dirty="0" err="1" smtClean="0">
                <a:solidFill>
                  <a:prstClr val="black"/>
                </a:solidFill>
                <a:latin typeface="Arial"/>
              </a:rPr>
              <a:t>något</a:t>
            </a:r>
            <a:r>
              <a:rPr lang="nb-NO" sz="1800" dirty="0" smtClean="0">
                <a:solidFill>
                  <a:prstClr val="black"/>
                </a:solidFill>
                <a:latin typeface="Arial"/>
              </a:rPr>
              <a:t> mer hær….?</a:t>
            </a:r>
            <a:endParaRPr lang="nb-NO" sz="1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1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Sammanfattande</a:t>
            </a:r>
            <a:r>
              <a:rPr lang="nb-NO" dirty="0" smtClean="0"/>
              <a:t> kommentarer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God genomgång</a:t>
            </a:r>
          </a:p>
          <a:p>
            <a:r>
              <a:rPr lang="sv-SE" dirty="0" err="1" smtClean="0"/>
              <a:t>Væntade</a:t>
            </a:r>
            <a:r>
              <a:rPr lang="sv-SE" dirty="0" smtClean="0"/>
              <a:t> slutsatser</a:t>
            </a:r>
          </a:p>
          <a:p>
            <a:r>
              <a:rPr lang="sv-SE" dirty="0" err="1" smtClean="0"/>
              <a:t>Korrekturlæs</a:t>
            </a:r>
            <a:r>
              <a:rPr lang="sv-SE" dirty="0" smtClean="0"/>
              <a:t> en gång till?</a:t>
            </a:r>
          </a:p>
          <a:p>
            <a:endParaRPr lang="sv-SE" dirty="0"/>
          </a:p>
          <a:p>
            <a:r>
              <a:rPr lang="sv-SE" dirty="0" smtClean="0"/>
              <a:t>Utsläppstaket </a:t>
            </a:r>
            <a:r>
              <a:rPr lang="sv-SE" dirty="0"/>
              <a:t>för EU </a:t>
            </a:r>
            <a:r>
              <a:rPr lang="sv-SE" dirty="0" smtClean="0"/>
              <a:t>ETS </a:t>
            </a:r>
            <a:r>
              <a:rPr lang="sv-SE" dirty="0" smtClean="0">
                <a:solidFill>
                  <a:srgbClr val="FF0000"/>
                </a:solidFill>
              </a:rPr>
              <a:t>OCH UTSLÆPP </a:t>
            </a:r>
            <a:r>
              <a:rPr lang="sv-SE" dirty="0"/>
              <a:t>har bestämts för lång tid framöver vilket innebär att nationell </a:t>
            </a:r>
            <a:r>
              <a:rPr lang="sv-SE" dirty="0" err="1"/>
              <a:t>klimatpolitik</a:t>
            </a:r>
            <a:r>
              <a:rPr lang="sv-SE" dirty="0"/>
              <a:t> som genomförs i sektorer som omfattas av systemet inte har någon effekt på EU:s totala utsläpp.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92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innhold 4"/>
          <p:cNvSpPr txBox="1">
            <a:spLocks noGrp="1"/>
          </p:cNvSpPr>
          <p:nvPr>
            <p:ph idx="1"/>
          </p:nvPr>
        </p:nvSpPr>
        <p:spPr>
          <a:xfrm>
            <a:off x="495300" y="1600203"/>
            <a:ext cx="8915400" cy="531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1">
              <a:buClrTx/>
            </a:pPr>
            <a:r>
              <a:rPr lang="nb-NO" sz="1800" dirty="0" err="1"/>
              <a:t>Utsikterna</a:t>
            </a:r>
            <a:r>
              <a:rPr lang="nb-NO" sz="1800" dirty="0"/>
              <a:t> før et avtal som </a:t>
            </a:r>
            <a:r>
              <a:rPr lang="nb-NO" sz="1800" dirty="0" err="1"/>
              <a:t>samlar</a:t>
            </a:r>
            <a:r>
              <a:rPr lang="nb-NO" sz="1800" dirty="0"/>
              <a:t> </a:t>
            </a:r>
            <a:r>
              <a:rPr lang="nb-NO" sz="1800" dirty="0" err="1"/>
              <a:t>många</a:t>
            </a:r>
            <a:r>
              <a:rPr lang="nb-NO" sz="1800" dirty="0"/>
              <a:t> </a:t>
            </a:r>
            <a:r>
              <a:rPr lang="nb-NO" sz="1800" dirty="0" err="1"/>
              <a:t>lænder</a:t>
            </a:r>
            <a:r>
              <a:rPr lang="nb-NO" sz="1800" dirty="0"/>
              <a:t> ær relativt goda…bytt spår </a:t>
            </a:r>
            <a:r>
              <a:rPr lang="nb-NO" sz="1800" dirty="0" err="1"/>
              <a:t>till</a:t>
            </a:r>
            <a:r>
              <a:rPr lang="nb-NO" sz="1800" dirty="0"/>
              <a:t> </a:t>
            </a:r>
            <a:r>
              <a:rPr lang="nb-NO" sz="1800" dirty="0" err="1"/>
              <a:t>bottom</a:t>
            </a:r>
            <a:r>
              <a:rPr lang="nb-NO" sz="1800" dirty="0"/>
              <a:t>-up,… (sid 9, 26</a:t>
            </a:r>
            <a:r>
              <a:rPr lang="nb-NO" sz="1800" dirty="0" smtClean="0"/>
              <a:t>)</a:t>
            </a:r>
          </a:p>
          <a:p>
            <a:pPr marL="180000" lvl="1">
              <a:buClrTx/>
            </a:pPr>
            <a:r>
              <a:rPr lang="nb-NO" sz="1800" dirty="0" err="1" smtClean="0"/>
              <a:t>Vægtransporter</a:t>
            </a:r>
            <a:r>
              <a:rPr lang="nb-NO" sz="1800" dirty="0" smtClean="0"/>
              <a:t> i EU ETS – </a:t>
            </a:r>
            <a:r>
              <a:rPr lang="nb-NO" sz="1800" dirty="0" err="1" smtClean="0"/>
              <a:t>speciellt</a:t>
            </a:r>
            <a:r>
              <a:rPr lang="nb-NO" sz="1800" dirty="0" smtClean="0"/>
              <a:t> med en </a:t>
            </a:r>
            <a:r>
              <a:rPr lang="nb-NO" sz="1800" dirty="0" err="1" smtClean="0"/>
              <a:t>økad</a:t>
            </a:r>
            <a:r>
              <a:rPr lang="nb-NO" sz="1800" dirty="0" smtClean="0"/>
              <a:t> andel elektrisk </a:t>
            </a:r>
            <a:r>
              <a:rPr lang="nb-NO" sz="1800" dirty="0" err="1" smtClean="0"/>
              <a:t>vægtrafik</a:t>
            </a:r>
            <a:r>
              <a:rPr lang="nb-NO" sz="1800" dirty="0" smtClean="0"/>
              <a:t> (batteri, </a:t>
            </a:r>
            <a:r>
              <a:rPr lang="nb-NO" sz="1800" dirty="0" err="1" smtClean="0"/>
              <a:t>brænsleceller</a:t>
            </a:r>
            <a:r>
              <a:rPr lang="nb-NO" sz="1800" dirty="0" smtClean="0"/>
              <a:t>, </a:t>
            </a:r>
            <a:r>
              <a:rPr lang="nb-NO" sz="1800" dirty="0" err="1" smtClean="0"/>
              <a:t>ellastbilar</a:t>
            </a:r>
            <a:r>
              <a:rPr lang="nb-NO" sz="1800" dirty="0" smtClean="0"/>
              <a:t>)</a:t>
            </a:r>
          </a:p>
          <a:p>
            <a:r>
              <a:rPr lang="nb-NO" sz="1800" dirty="0" smtClean="0"/>
              <a:t>Finns </a:t>
            </a:r>
            <a:r>
              <a:rPr lang="nb-NO" sz="1800" dirty="0"/>
              <a:t>det </a:t>
            </a:r>
            <a:r>
              <a:rPr lang="nb-NO" sz="1800" dirty="0" smtClean="0"/>
              <a:t>ingen </a:t>
            </a:r>
            <a:r>
              <a:rPr lang="nb-NO" sz="1800" dirty="0"/>
              <a:t>svensk bilinnehavsmodell som </a:t>
            </a:r>
            <a:r>
              <a:rPr lang="nb-NO" sz="1800" dirty="0" err="1"/>
              <a:t>svarar</a:t>
            </a:r>
            <a:r>
              <a:rPr lang="nb-NO" sz="1800" dirty="0"/>
              <a:t> på </a:t>
            </a:r>
            <a:r>
              <a:rPr lang="nb-NO" sz="1800" dirty="0" err="1"/>
              <a:t>detta</a:t>
            </a:r>
            <a:r>
              <a:rPr lang="nb-NO" sz="1800" dirty="0"/>
              <a:t>?</a:t>
            </a:r>
          </a:p>
          <a:p>
            <a:r>
              <a:rPr lang="nb-NO" sz="1800" dirty="0" err="1"/>
              <a:t>Førsiktighet</a:t>
            </a:r>
            <a:r>
              <a:rPr lang="nb-NO" sz="1800" dirty="0"/>
              <a:t> med modeller </a:t>
            </a:r>
            <a:r>
              <a:rPr lang="nb-NO" sz="1800" dirty="0" err="1"/>
              <a:t>baserade</a:t>
            </a:r>
            <a:r>
              <a:rPr lang="nb-NO" sz="1800" dirty="0"/>
              <a:t> på </a:t>
            </a:r>
            <a:r>
              <a:rPr lang="nb-NO" sz="1800" dirty="0" err="1" smtClean="0"/>
              <a:t>typgodkjænnande</a:t>
            </a:r>
            <a:endParaRPr lang="nb-NO" sz="1800" dirty="0" smtClean="0"/>
          </a:p>
          <a:p>
            <a:r>
              <a:rPr lang="nb-NO" sz="1800" dirty="0" err="1" smtClean="0"/>
              <a:t>Varfør</a:t>
            </a:r>
            <a:r>
              <a:rPr lang="nb-NO" sz="1800" dirty="0" smtClean="0"/>
              <a:t> </a:t>
            </a:r>
            <a:r>
              <a:rPr lang="nb-NO" sz="1800" dirty="0" err="1" smtClean="0"/>
              <a:t>ska</a:t>
            </a:r>
            <a:r>
              <a:rPr lang="nb-NO" sz="1800" dirty="0" smtClean="0"/>
              <a:t> bonus-malus vara </a:t>
            </a:r>
            <a:r>
              <a:rPr lang="nb-NO" sz="1800" dirty="0" err="1" smtClean="0"/>
              <a:t>intæktsneutralt</a:t>
            </a:r>
            <a:endParaRPr lang="nb-NO" sz="1800" dirty="0" smtClean="0"/>
          </a:p>
          <a:p>
            <a:r>
              <a:rPr lang="nb-NO" sz="1800" dirty="0" smtClean="0"/>
              <a:t>Finns det </a:t>
            </a:r>
            <a:r>
              <a:rPr lang="nb-NO" sz="1800" dirty="0" err="1" smtClean="0"/>
              <a:t>något</a:t>
            </a:r>
            <a:r>
              <a:rPr lang="nb-NO" sz="1800" dirty="0" smtClean="0"/>
              <a:t> i </a:t>
            </a:r>
            <a:r>
              <a:rPr lang="nb-NO" sz="1800" dirty="0" err="1" smtClean="0"/>
              <a:t>teknik</a:t>
            </a:r>
            <a:r>
              <a:rPr lang="nb-NO" sz="1800" dirty="0" smtClean="0"/>
              <a:t>/</a:t>
            </a:r>
            <a:r>
              <a:rPr lang="nb-NO" sz="1800" dirty="0" err="1" smtClean="0"/>
              <a:t>nætverks</a:t>
            </a:r>
            <a:r>
              <a:rPr lang="nb-NO" sz="1800" dirty="0" smtClean="0"/>
              <a:t>/</a:t>
            </a:r>
            <a:r>
              <a:rPr lang="nb-NO" sz="1800" dirty="0" err="1" smtClean="0"/>
              <a:t>informations</a:t>
            </a:r>
            <a:r>
              <a:rPr lang="nb-NO" sz="1800" dirty="0" smtClean="0"/>
              <a:t> </a:t>
            </a:r>
            <a:r>
              <a:rPr lang="nb-NO" sz="1800" dirty="0" err="1" smtClean="0"/>
              <a:t>externaliteter</a:t>
            </a:r>
            <a:r>
              <a:rPr lang="nb-NO" sz="1800" dirty="0" smtClean="0"/>
              <a:t>?</a:t>
            </a:r>
            <a:r>
              <a:rPr lang="nb-NO" sz="1800" dirty="0"/>
              <a:t> </a:t>
            </a:r>
            <a:endParaRPr lang="nb-NO" sz="1800" dirty="0" smtClean="0"/>
          </a:p>
          <a:p>
            <a:r>
              <a:rPr lang="nb-NO" sz="1800" dirty="0" err="1" smtClean="0"/>
              <a:t>Teknikinlåsning</a:t>
            </a:r>
            <a:r>
              <a:rPr lang="nb-NO" sz="1800" dirty="0" smtClean="0"/>
              <a:t> med </a:t>
            </a:r>
            <a:r>
              <a:rPr lang="nb-NO" sz="1800" dirty="0" err="1" smtClean="0"/>
              <a:t>kvotplikten</a:t>
            </a:r>
            <a:endParaRPr lang="nb-NO" sz="1800" dirty="0" smtClean="0"/>
          </a:p>
          <a:p>
            <a:r>
              <a:rPr lang="nb-NO" sz="1800" dirty="0" err="1" smtClean="0"/>
              <a:t>Nationell</a:t>
            </a:r>
            <a:r>
              <a:rPr lang="nb-NO" sz="1800" dirty="0" smtClean="0"/>
              <a:t> </a:t>
            </a:r>
            <a:r>
              <a:rPr lang="nb-NO" sz="1800" dirty="0"/>
              <a:t>modell?</a:t>
            </a:r>
          </a:p>
          <a:p>
            <a:r>
              <a:rPr lang="nb-NO" sz="1800" dirty="0" err="1"/>
              <a:t>Utslæppskravsbubblan</a:t>
            </a:r>
            <a:r>
              <a:rPr lang="nb-NO" sz="1800" dirty="0"/>
              <a:t> </a:t>
            </a:r>
            <a:r>
              <a:rPr lang="nb-NO" sz="1800" dirty="0" err="1"/>
              <a:t>och</a:t>
            </a:r>
            <a:r>
              <a:rPr lang="nb-NO" sz="1800" dirty="0"/>
              <a:t> </a:t>
            </a:r>
            <a:r>
              <a:rPr lang="nb-NO" sz="1800" dirty="0" err="1"/>
              <a:t>teknikutveckling</a:t>
            </a:r>
            <a:r>
              <a:rPr lang="nb-NO" sz="1800" dirty="0"/>
              <a:t> (</a:t>
            </a:r>
            <a:r>
              <a:rPr lang="nb-NO" sz="1800" dirty="0" err="1"/>
              <a:t>næmns</a:t>
            </a:r>
            <a:r>
              <a:rPr lang="nb-NO" sz="1800" dirty="0"/>
              <a:t> </a:t>
            </a:r>
            <a:r>
              <a:rPr lang="nb-NO" sz="1800" dirty="0" err="1"/>
              <a:t>inte</a:t>
            </a:r>
            <a:r>
              <a:rPr lang="nb-NO" sz="1800" dirty="0"/>
              <a:t> hær)</a:t>
            </a:r>
          </a:p>
          <a:p>
            <a:r>
              <a:rPr lang="nb-NO" sz="1800" dirty="0"/>
              <a:t>Endogen </a:t>
            </a:r>
            <a:r>
              <a:rPr lang="nb-NO" sz="1800" dirty="0" err="1"/>
              <a:t>teknikutveckling</a:t>
            </a:r>
            <a:endParaRPr lang="nb-NO" sz="1800" dirty="0"/>
          </a:p>
          <a:p>
            <a:r>
              <a:rPr lang="nb-NO" sz="1800" dirty="0" err="1"/>
              <a:t>Førdelnigseffekter</a:t>
            </a:r>
            <a:endParaRPr lang="nb-NO" sz="1800" dirty="0"/>
          </a:p>
          <a:p>
            <a:endParaRPr lang="nb-NO" sz="1800" dirty="0"/>
          </a:p>
          <a:p>
            <a:pPr marL="180000" lvl="1">
              <a:buClrTx/>
            </a:pPr>
            <a:endParaRPr lang="nb-NO" dirty="0" smtClean="0"/>
          </a:p>
          <a:p>
            <a:pPr marL="180000" lvl="1">
              <a:buClrTx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32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54000"/>
            <a:ext cx="8595032" cy="876710"/>
          </a:xfrm>
        </p:spPr>
        <p:txBody>
          <a:bodyPr/>
          <a:lstStyle/>
          <a:p>
            <a:r>
              <a:rPr lang="sv-SE" dirty="0" smtClean="0"/>
              <a:t>Klimat- och energipolitiska mål och visioner </a:t>
            </a:r>
            <a:endParaRPr lang="sv-SE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2" y="881779"/>
            <a:ext cx="8527746" cy="5401034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endParaRPr lang="sv-SE" dirty="0"/>
          </a:p>
          <a:p>
            <a:pPr>
              <a:spcBef>
                <a:spcPct val="50000"/>
              </a:spcBef>
            </a:pPr>
            <a:r>
              <a:rPr lang="sv-SE" dirty="0" smtClean="0"/>
              <a:t>Utsläppen av växthusgaser ska minska med 40 procent till 2020 jämfört med 1990 för verksamheter som inte omfattas av EU ETS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Energiintensiteten ska minska med 20 procent mellan 2008 och 2020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Andelen förnybar energi ska vara minst 50 procent av total energianvändning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Andelen förnybar energi i transportsektorn ska vara minst 10 procent</a:t>
            </a:r>
          </a:p>
          <a:p>
            <a:pPr marL="0" indent="0">
              <a:spcBef>
                <a:spcPct val="50000"/>
              </a:spcBef>
              <a:buNone/>
            </a:pPr>
            <a:endParaRPr lang="sv-SE" sz="8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/>
              <a:t>	Dessa mål är på väg att nås</a:t>
            </a:r>
          </a:p>
          <a:p>
            <a:pPr marL="0" indent="0">
              <a:spcBef>
                <a:spcPct val="50000"/>
              </a:spcBef>
              <a:buNone/>
            </a:pPr>
            <a:endParaRPr lang="sv-SE" sz="800" dirty="0"/>
          </a:p>
          <a:p>
            <a:pPr>
              <a:spcBef>
                <a:spcPct val="50000"/>
              </a:spcBef>
            </a:pPr>
            <a:r>
              <a:rPr lang="sv-SE" dirty="0" smtClean="0"/>
              <a:t>Sverige ska inte ha några nettoutsläpp av växthusgaser 2050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Fordonsflottan ska vara oberoende av fossila bränslen 2030</a:t>
            </a:r>
          </a:p>
          <a:p>
            <a:pPr marL="0" indent="0">
              <a:spcBef>
                <a:spcPct val="50000"/>
              </a:spcBef>
              <a:buNone/>
            </a:pPr>
            <a:endParaRPr lang="sv-SE" sz="800" b="1" dirty="0"/>
          </a:p>
          <a:p>
            <a:pPr marL="0" indent="0">
              <a:spcBef>
                <a:spcPct val="50000"/>
              </a:spcBef>
              <a:buNone/>
            </a:pPr>
            <a:endParaRPr lang="sv-SE" sz="800" b="1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sv-SE" sz="800" b="1" dirty="0"/>
              <a:t>	</a:t>
            </a:r>
          </a:p>
          <a:p>
            <a:pPr marL="0" indent="0">
              <a:buNone/>
            </a:pPr>
            <a:endParaRPr lang="sv-SE" sz="1400" b="1" dirty="0" smtClean="0"/>
          </a:p>
          <a:p>
            <a:pPr marL="0" indent="0">
              <a:buNone/>
            </a:pPr>
            <a:endParaRPr lang="sv-SE" sz="1400" b="1" dirty="0"/>
          </a:p>
        </p:txBody>
      </p:sp>
      <p:sp>
        <p:nvSpPr>
          <p:cNvPr id="4" name="Höger 5"/>
          <p:cNvSpPr>
            <a:spLocks noChangeArrowheads="1"/>
          </p:cNvSpPr>
          <p:nvPr/>
        </p:nvSpPr>
        <p:spPr bwMode="auto">
          <a:xfrm>
            <a:off x="856768" y="4214552"/>
            <a:ext cx="477837" cy="390525"/>
          </a:xfrm>
          <a:prstGeom prst="rightArrow">
            <a:avLst>
              <a:gd name="adj1" fmla="val 50000"/>
              <a:gd name="adj2" fmla="val 50048"/>
            </a:avLst>
          </a:prstGeom>
          <a:solidFill>
            <a:srgbClr val="72A74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75" name="Group 23"/>
          <p:cNvGrpSpPr>
            <a:grpSpLocks/>
          </p:cNvGrpSpPr>
          <p:nvPr/>
        </p:nvGrpSpPr>
        <p:grpSpPr bwMode="auto">
          <a:xfrm>
            <a:off x="15876" y="-43534"/>
            <a:ext cx="9912350" cy="6842125"/>
            <a:chOff x="0" y="0"/>
            <a:chExt cx="6244" cy="4310"/>
          </a:xfrm>
        </p:grpSpPr>
        <p:sp>
          <p:nvSpPr>
            <p:cNvPr id="125973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6240" cy="40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74" name="Rectangle 22"/>
            <p:cNvSpPr>
              <a:spLocks noChangeArrowheads="1"/>
            </p:cNvSpPr>
            <p:nvPr/>
          </p:nvSpPr>
          <p:spPr bwMode="auto">
            <a:xfrm>
              <a:off x="5207" y="3859"/>
              <a:ext cx="1037" cy="45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6061" name="Group 109"/>
          <p:cNvGrpSpPr>
            <a:grpSpLocks/>
          </p:cNvGrpSpPr>
          <p:nvPr/>
        </p:nvGrpSpPr>
        <p:grpSpPr bwMode="auto">
          <a:xfrm>
            <a:off x="1463123" y="3175"/>
            <a:ext cx="8353425" cy="6854825"/>
            <a:chOff x="978" y="2"/>
            <a:chExt cx="5262" cy="4318"/>
          </a:xfrm>
        </p:grpSpPr>
        <p:pic>
          <p:nvPicPr>
            <p:cNvPr id="126062" name="Picture 110" descr="sv logotyp 20 cm 6% beskur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3" name="Picture 111" descr="Miljoekonom_liten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" y="3979"/>
              <a:ext cx="120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4" name="Picture 112" descr="Analysunderla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423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5" name="Picture 113" descr="Barometernlit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" y="3414"/>
              <a:ext cx="126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6" name="Picture 114" descr="Konjlage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414"/>
              <a:ext cx="120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7" name="Picture 115" descr="Lonebild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979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8" name="Picture 116" descr="Specialstudi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700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69" name="Picture 117" descr="SwedishEconomy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3700"/>
              <a:ext cx="121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0" name="Picture 118" descr="WageFormation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" y="3979"/>
              <a:ext cx="121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1" name="Picture 119" descr="Workingpaper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3700"/>
              <a:ext cx="122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72" name="Picture 120" descr="Miljöekonomi stor copy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" y="2139"/>
              <a:ext cx="818" cy="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455061" y="0"/>
            <a:ext cx="908843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>
                <a:solidFill>
                  <a:srgbClr val="72A741"/>
                </a:solidFill>
              </a:rPr>
              <a:t>MILJÖEKONOMI </a:t>
            </a:r>
          </a:p>
          <a:p>
            <a:pPr>
              <a:spcBef>
                <a:spcPct val="50000"/>
              </a:spcBef>
            </a:pPr>
            <a:r>
              <a:rPr lang="sv-SE" sz="1800" b="1" dirty="0" smtClean="0">
                <a:solidFill>
                  <a:srgbClr val="72A741"/>
                </a:solidFill>
              </a:rPr>
              <a:t>10 december 2015</a:t>
            </a:r>
            <a:endParaRPr lang="sv-SE" sz="1800" b="1" dirty="0">
              <a:solidFill>
                <a:srgbClr val="72A741"/>
              </a:solidFill>
            </a:endParaRP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393698" y="1676261"/>
            <a:ext cx="904716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sv-SE" sz="2400" b="1" dirty="0" smtClean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sv-SE" sz="2400" b="1" dirty="0" smtClean="0">
                <a:latin typeface="Verdana" pitchFamily="34" charset="0"/>
              </a:rPr>
              <a:t>Styrmedel på plats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254000" y="5969000"/>
            <a:ext cx="758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 b="1" dirty="0">
              <a:solidFill>
                <a:srgbClr val="72A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ljöekonomi">
  <a:themeElements>
    <a:clrScheme name="Konjunkturbarometern 12 mars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junkturbarometern 12 mars 20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Konjunkturbarometern 12 mars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junkturbarometern 12 mars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junkturbarometern 12 mars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junkturbarometern 12 mars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junkturbarometern 12 mars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junkturbarometern 12 mars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junkturbarometern 12 mars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junkturbarometern 12 mars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junkturbarometern 12 mars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junkturbarometern 12 mars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junkturbarometern 12 mars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junkturbarometern 12 mars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ØI-PPT-mal-eng">
  <a:themeElements>
    <a:clrScheme name="TØI">
      <a:dk1>
        <a:sysClr val="windowText" lastClr="000000"/>
      </a:dk1>
      <a:lt1>
        <a:sysClr val="window" lastClr="FFFFFF"/>
      </a:lt1>
      <a:dk2>
        <a:srgbClr val="A98170"/>
      </a:dk2>
      <a:lt2>
        <a:srgbClr val="E7E5E1"/>
      </a:lt2>
      <a:accent1>
        <a:srgbClr val="46949D"/>
      </a:accent1>
      <a:accent2>
        <a:srgbClr val="D5DAAE"/>
      </a:accent2>
      <a:accent3>
        <a:srgbClr val="F9E499"/>
      </a:accent3>
      <a:accent4>
        <a:srgbClr val="D3741C"/>
      </a:accent4>
      <a:accent5>
        <a:srgbClr val="ABCFE4"/>
      </a:accent5>
      <a:accent6>
        <a:srgbClr val="7C227E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Miljöekonomi</Template>
  <TotalTime>25920</TotalTime>
  <Words>2400</Words>
  <Application>Microsoft Office PowerPoint</Application>
  <PresentationFormat>A4 (210 x 297 mm)</PresentationFormat>
  <Paragraphs>639</Paragraphs>
  <Slides>73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73</vt:i4>
      </vt:variant>
    </vt:vector>
  </HeadingPairs>
  <TitlesOfParts>
    <vt:vector size="76" baseType="lpstr">
      <vt:lpstr>Miljöekonomi</vt:lpstr>
      <vt:lpstr>Office-tema</vt:lpstr>
      <vt:lpstr>TØI-PPT-mal-eng</vt:lpstr>
      <vt:lpstr>PowerPoint-presentation</vt:lpstr>
      <vt:lpstr>Inledning – Mats Dillén</vt:lpstr>
      <vt:lpstr>PowerPoint-presentation</vt:lpstr>
      <vt:lpstr>PowerPoint-presentation</vt:lpstr>
      <vt:lpstr>Våra huvudslutsatser</vt:lpstr>
      <vt:lpstr>Sveriges totala utsläpp av växthusgaser per sektor 2013 </vt:lpstr>
      <vt:lpstr>EU:s klimatpolitik består av två delar </vt:lpstr>
      <vt:lpstr>Klimat- och energipolitiska mål och visioner </vt:lpstr>
      <vt:lpstr>PowerPoint-presentation</vt:lpstr>
      <vt:lpstr>Koldioxidskatt  - viktigaste styrmedlet för att nå klimatmålet</vt:lpstr>
      <vt:lpstr>Energiskattens många mål komplicerar styrningen</vt:lpstr>
      <vt:lpstr>Energiskatten - viktigaste styrmedlet för att nå ett energiintensitetsmål </vt:lpstr>
      <vt:lpstr>Drivmedelsskatt på diesel ligger högt jämfört med andra EU-länder </vt:lpstr>
      <vt:lpstr>Schablonuppräkning av energi- och koldioxidskatten</vt:lpstr>
      <vt:lpstr>EU:s koldioxidkrav för nya bilar ger incitament till teknisk utveckling</vt:lpstr>
      <vt:lpstr>PowerPoint-presentation</vt:lpstr>
      <vt:lpstr>Kvotplikt på biodrivmedel kan vara näst-bäst  </vt:lpstr>
      <vt:lpstr>Flera faktorer talar emot ett svenskt bonus-malus system </vt:lpstr>
      <vt:lpstr>Bränslesnålare fordon kan medföra behov av en kilometerskatt</vt:lpstr>
      <vt:lpstr>PowerPoint-presentation</vt:lpstr>
      <vt:lpstr>Analysen utgår från ett scenario för oförändrad klimatpolitik</vt:lpstr>
      <vt:lpstr>Tre scenarier som når ett halveringsmål - ytterligare teknikutveckling </vt:lpstr>
      <vt:lpstr>Klimatpolitikens kostnader påverkas av transporternas teknikutveckling  </vt:lpstr>
      <vt:lpstr>Hur skatteintäkterna återförs till ekonomin har betydelse</vt:lpstr>
      <vt:lpstr>Fördelningseffekter av höjd koldioxidskatt</vt:lpstr>
      <vt:lpstr>Våra huvudslutsatser</vt:lpstr>
      <vt:lpstr>PowerPoint-presentation</vt:lpstr>
      <vt:lpstr>Vetenskapliga rådet</vt:lpstr>
      <vt:lpstr>Rådets uppgifter</vt:lpstr>
      <vt:lpstr>Årets rapport</vt:lpstr>
      <vt:lpstr>Årets rapport</vt:lpstr>
      <vt:lpstr>Rådets slutsatser </vt:lpstr>
      <vt:lpstr>Slutsatserna</vt:lpstr>
      <vt:lpstr>Slutsatserna</vt:lpstr>
      <vt:lpstr>Slutsatser</vt:lpstr>
      <vt:lpstr>Förslag på fördjupning Internationell klimatpolitik, handel och tillväxt</vt:lpstr>
      <vt:lpstr>Samlad och systematisk analys</vt:lpstr>
      <vt:lpstr>Ett vetenskapligt angreppssätt</vt:lpstr>
      <vt:lpstr>Slutligen…</vt:lpstr>
      <vt:lpstr>Miljø, ekonomi och politik</vt:lpstr>
      <vt:lpstr>Inledning</vt:lpstr>
      <vt:lpstr>Disposition</vt:lpstr>
      <vt:lpstr>1. CO2-skatt</vt:lpstr>
      <vt:lpstr>PowerPoint-presentation</vt:lpstr>
      <vt:lpstr>2. Utslæppskrav 95 g/km</vt:lpstr>
      <vt:lpstr>Ger effekt? Ja, antyder rapporten?  (sid 55)</vt:lpstr>
      <vt:lpstr>Estimerar en svensk modell..</vt:lpstr>
      <vt:lpstr>PowerPoint-presentation</vt:lpstr>
      <vt:lpstr>Typegodkjenningstesten</vt:lpstr>
      <vt:lpstr>Vår fråga var NOx</vt:lpstr>
      <vt:lpstr>Men också CO2 avviker</vt:lpstr>
      <vt:lpstr>Stora avvik som økar…..</vt:lpstr>
      <vt:lpstr>Kommentar </vt:lpstr>
      <vt:lpstr>Wow!</vt:lpstr>
      <vt:lpstr>PowerPoint-presentation</vt:lpstr>
      <vt:lpstr>3. Bonus-Malus</vt:lpstr>
      <vt:lpstr>Kommentar</vt:lpstr>
      <vt:lpstr>Purchace tax for passenger cars, 2014 Norway</vt:lpstr>
      <vt:lpstr>Price examples</vt:lpstr>
      <vt:lpstr>Norway: From entusiasts to mass market acceptance</vt:lpstr>
      <vt:lpstr>White paper on climate change/Climate policy settlement 2012: National target - 85 g CO2/km average for new cars in 2020</vt:lpstr>
      <vt:lpstr>Resourcecost of EV-policies pr 2014: 8% more expensive cars</vt:lpstr>
      <vt:lpstr>PowerPoint-presentation</vt:lpstr>
      <vt:lpstr>4. Kvotplikt</vt:lpstr>
      <vt:lpstr>PowerPoint-presentation</vt:lpstr>
      <vt:lpstr>5. Modellanalyser - EMEC</vt:lpstr>
      <vt:lpstr>PowerPoint-presentation</vt:lpstr>
      <vt:lpstr>Førdelningseffekter</vt:lpstr>
      <vt:lpstr>Kommentarer</vt:lpstr>
      <vt:lpstr>PowerPoint-presentation</vt:lpstr>
      <vt:lpstr>6. Varfær ælskar inte alla en likformig koldioxidskatt?</vt:lpstr>
      <vt:lpstr>Sammanfattande kommentarer</vt:lpstr>
      <vt:lpstr>PowerPoint-presentation</vt:lpstr>
    </vt:vector>
  </TitlesOfParts>
  <Company>Konjunkturinstitutet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ki user</dc:creator>
  <cp:lastModifiedBy>Konjunkturinstitutet</cp:lastModifiedBy>
  <cp:revision>835</cp:revision>
  <cp:lastPrinted>2015-12-09T15:41:39Z</cp:lastPrinted>
  <dcterms:created xsi:type="dcterms:W3CDTF">2012-11-21T09:44:58Z</dcterms:created>
  <dcterms:modified xsi:type="dcterms:W3CDTF">2015-12-11T12:57:57Z</dcterms:modified>
</cp:coreProperties>
</file>