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sldIdLst>
    <p:sldId id="261" r:id="rId2"/>
    <p:sldId id="260" r:id="rId3"/>
    <p:sldId id="262" r:id="rId4"/>
    <p:sldId id="263" r:id="rId5"/>
    <p:sldId id="264" r:id="rId6"/>
    <p:sldId id="265" r:id="rId7"/>
    <p:sldId id="268" r:id="rId8"/>
    <p:sldId id="472" r:id="rId9"/>
    <p:sldId id="266" r:id="rId10"/>
    <p:sldId id="258" r:id="rId11"/>
    <p:sldId id="269" r:id="rId12"/>
    <p:sldId id="471" r:id="rId13"/>
    <p:sldId id="267" r:id="rId14"/>
    <p:sldId id="259" r:id="rId15"/>
    <p:sldId id="286" r:id="rId16"/>
    <p:sldId id="290" r:id="rId17"/>
    <p:sldId id="292" r:id="rId18"/>
    <p:sldId id="293" r:id="rId19"/>
    <p:sldId id="279" r:id="rId20"/>
    <p:sldId id="301" r:id="rId21"/>
    <p:sldId id="470" r:id="rId22"/>
    <p:sldId id="426" r:id="rId2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33C34E-3F37-4E61-B4F8-D3E2E445A45A}" v="1" dt="2022-12-20T17:46:02.291"/>
    <p1510:client id="{742F913D-EC82-4B78-BF7B-D91D97BFF94A}" v="80" vWet="82" dt="2022-12-20T13:20:59.788"/>
    <p1510:client id="{C341698C-5F92-43E3-9301-AE56B37CA096}" v="42" dt="2022-12-20T17:41:04.677"/>
    <p1510:client id="{C7AC9E30-1BC0-436F-BB40-4DB3C081D416}" v="415" dt="2022-12-20T14:23:49.5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26" y="90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2022-12-20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</a:t>
            </a:fld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F7BACE6-3ED8-45A4-BDF8-FE34CE1FC5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886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3888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5010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96455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5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3874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78976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52843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4289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93923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97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6934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/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73682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B3146B-41F7-4F63-A6FA-DBE5AE299C1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29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15FC01D-270F-4D2E-B68A-D01B6B5FE94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29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210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02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530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7095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218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5552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9632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B3146B-41F7-4F63-A6FA-DBE5AE299C15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1573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2022-12-20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>
            <a:extLst>
              <a:ext uri="{FF2B5EF4-FFF2-40B4-BE49-F238E27FC236}">
                <a16:creationId xmlns:a16="http://schemas.microsoft.com/office/drawing/2014/main" id="{362F0A83-47AF-4895-A220-C550652AE4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/>
              <a:t>Erik Spector</a:t>
            </a:r>
          </a:p>
          <a:p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F9CE4648-E8F7-4562-BC6F-81054DEF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KONJUNKTURINSTITUTET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93E94AB-EE1C-4D32-A2DD-561FFB4E1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sv-SE"/>
              <a:t>21 december 2022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2D4A678-CA2D-4FD7-9687-F82C7057B9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i="1"/>
              <a:t>Konjunkturläget</a:t>
            </a:r>
            <a:r>
              <a:rPr lang="sv-SE"/>
              <a:t>, december 2022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0462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17899-712A-43E6-8A76-7C3B8F05B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Svenska hushåll är räntekänsliga</a:t>
            </a:r>
            <a:br>
              <a:rPr lang="sv-SE"/>
            </a:br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E27C035-4D79-4F0C-BEA1-3278E2C48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4963" y="959837"/>
            <a:ext cx="5382000" cy="504056"/>
          </a:xfrm>
        </p:spPr>
        <p:txBody>
          <a:bodyPr/>
          <a:lstStyle/>
          <a:p>
            <a:r>
              <a:rPr lang="sv-SE"/>
              <a:t>Hushållens skuldkvot i valda länder och regioner. Procent</a:t>
            </a:r>
          </a:p>
          <a:p>
            <a:endParaRPr lang="sv-SE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1959DCF-5A74-4905-B781-9D0B954C3E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</a:t>
            </a:r>
            <a:r>
              <a:rPr lang="sv-SE" err="1"/>
              <a:t>Macrobond</a:t>
            </a:r>
            <a:r>
              <a:rPr lang="sv-SE"/>
              <a:t>.</a:t>
            </a:r>
          </a:p>
          <a:p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29214A7-64E7-4178-904B-E171D4478BE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79976" y="959837"/>
            <a:ext cx="5382000" cy="504056"/>
          </a:xfrm>
        </p:spPr>
        <p:txBody>
          <a:bodyPr/>
          <a:lstStyle/>
          <a:p>
            <a:r>
              <a:rPr lang="sv-SE"/>
              <a:t>Andel nya bostadslån med räntebindningstid under 1 år.</a:t>
            </a:r>
          </a:p>
          <a:p>
            <a:r>
              <a:rPr lang="sv-SE"/>
              <a:t>Procent, månadsvärden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8AB4750D-96B8-49CE-A6CF-FC030678F36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Källor: ECB och </a:t>
            </a:r>
            <a:r>
              <a:rPr lang="sv-SE" err="1"/>
              <a:t>Macrobond</a:t>
            </a:r>
            <a:r>
              <a:rPr lang="sv-SE"/>
              <a:t>.</a:t>
            </a:r>
          </a:p>
          <a:p>
            <a:endParaRPr lang="sv-SE"/>
          </a:p>
        </p:txBody>
      </p:sp>
      <p:pic>
        <p:nvPicPr>
          <p:cNvPr id="14" name="Platshållare för innehåll 11">
            <a:extLst>
              <a:ext uri="{FF2B5EF4-FFF2-40B4-BE49-F238E27FC236}">
                <a16:creationId xmlns:a16="http://schemas.microsoft.com/office/drawing/2014/main" id="{C9D107C3-A5FF-9932-F821-0240B48650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63" y="1859565"/>
            <a:ext cx="5381625" cy="3786570"/>
          </a:xfrm>
        </p:spPr>
      </p:pic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A995CFCC-9F66-3A52-6E4A-AF93C172B1D5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/>
          <a:stretch>
            <a:fillRect/>
          </a:stretch>
        </p:blipFill>
        <p:spPr>
          <a:xfrm>
            <a:off x="5880100" y="1860444"/>
            <a:ext cx="5381625" cy="378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97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AE923B-B03C-DCEB-A843-FA20C0F75B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79976" y="846372"/>
            <a:ext cx="5382000" cy="504056"/>
          </a:xfrm>
        </p:spPr>
        <p:txBody>
          <a:bodyPr/>
          <a:lstStyle/>
          <a:p>
            <a:r>
              <a:rPr lang="sv-SE"/>
              <a:t>Procentuell förändring respektive procent av disponibel inkomst plus kollektivt sparande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476A71B3-CE7C-BF5D-D9D6-BE1C98384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247" y="1009835"/>
            <a:ext cx="5382000" cy="504056"/>
          </a:xfrm>
        </p:spPr>
        <p:txBody>
          <a:bodyPr/>
          <a:lstStyle/>
          <a:p>
            <a:r>
              <a:rPr lang="sv-SE"/>
              <a:t>Index medelvärde=100, säsongsrensade månadsvärden respektive procentuell förändring, säsongsrensade kvartalsvärden</a:t>
            </a:r>
          </a:p>
        </p:txBody>
      </p:sp>
      <p:sp>
        <p:nvSpPr>
          <p:cNvPr id="15" name="Rubrik 14">
            <a:extLst>
              <a:ext uri="{FF2B5EF4-FFF2-40B4-BE49-F238E27FC236}">
                <a16:creationId xmlns:a16="http://schemas.microsoft.com/office/drawing/2014/main" id="{9A8CC60D-8596-678C-E704-540ECE5BB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v-SE"/>
            </a:br>
            <a:endParaRPr lang="sv-SE"/>
          </a:p>
        </p:txBody>
      </p:sp>
      <p:sp>
        <p:nvSpPr>
          <p:cNvPr id="17" name="Underrubrik 16">
            <a:extLst>
              <a:ext uri="{FF2B5EF4-FFF2-40B4-BE49-F238E27FC236}">
                <a16:creationId xmlns:a16="http://schemas.microsoft.com/office/drawing/2014/main" id="{1254DD0E-14BA-C8B6-7406-E03905818E7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  <a:p>
            <a:endParaRPr lang="sv-SE"/>
          </a:p>
        </p:txBody>
      </p:sp>
      <p:pic>
        <p:nvPicPr>
          <p:cNvPr id="18" name="Platshållare för innehåll 12">
            <a:extLst>
              <a:ext uri="{FF2B5EF4-FFF2-40B4-BE49-F238E27FC236}">
                <a16:creationId xmlns:a16="http://schemas.microsoft.com/office/drawing/2014/main" id="{C7C2F48A-7560-418A-B350-E21E07051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35" y="1530464"/>
            <a:ext cx="5381625" cy="3786570"/>
          </a:xfrm>
        </p:spPr>
      </p:pic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CF183FE6-E5F7-E7AD-887B-EC1C483E74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23" name="Platshållare för innehåll 10">
            <a:extLst>
              <a:ext uri="{FF2B5EF4-FFF2-40B4-BE49-F238E27FC236}">
                <a16:creationId xmlns:a16="http://schemas.microsoft.com/office/drawing/2014/main" id="{78C9A545-BA21-FADD-BE15-4C017E34664C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00" y="1534878"/>
            <a:ext cx="5381625" cy="4435944"/>
          </a:xfrm>
        </p:spPr>
      </p:pic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D1ED0D7D-6194-2966-A66C-FDCD9DD734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1872" y="282927"/>
            <a:ext cx="5382000" cy="504000"/>
          </a:xfrm>
        </p:spPr>
        <p:txBody>
          <a:bodyPr/>
          <a:lstStyle/>
          <a:p>
            <a:r>
              <a:rPr lang="sv-SE"/>
              <a:t>Fallande hushållskonsumtion</a:t>
            </a:r>
          </a:p>
        </p:txBody>
      </p:sp>
    </p:spTree>
    <p:extLst>
      <p:ext uri="{BB962C8B-B14F-4D97-AF65-F5344CB8AC3E}">
        <p14:creationId xmlns:p14="http://schemas.microsoft.com/office/powerpoint/2010/main" val="130709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D1BAFE75-953A-6FC9-40F0-059F6F3BA8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15" name="Rubrik 14">
            <a:extLst>
              <a:ext uri="{FF2B5EF4-FFF2-40B4-BE49-F238E27FC236}">
                <a16:creationId xmlns:a16="http://schemas.microsoft.com/office/drawing/2014/main" id="{527E8E4C-CD56-B5EB-A11B-BB573EEA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8424234" cy="504000"/>
          </a:xfrm>
        </p:spPr>
        <p:txBody>
          <a:bodyPr/>
          <a:lstStyle/>
          <a:p>
            <a:r>
              <a:rPr lang="sv-SE"/>
              <a:t>Starka offentliga finanser</a:t>
            </a:r>
            <a:br>
              <a:rPr lang="sv-SE"/>
            </a:br>
            <a:endParaRPr lang="sv-SE"/>
          </a:p>
        </p:txBody>
      </p:sp>
      <p:sp>
        <p:nvSpPr>
          <p:cNvPr id="17" name="Underrubrik 16">
            <a:extLst>
              <a:ext uri="{FF2B5EF4-FFF2-40B4-BE49-F238E27FC236}">
                <a16:creationId xmlns:a16="http://schemas.microsoft.com/office/drawing/2014/main" id="{2AC83439-7D91-E8CB-6130-E0812C01924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  <a:p>
            <a:endParaRPr lang="sv-SE"/>
          </a:p>
        </p:txBody>
      </p:sp>
      <p:sp>
        <p:nvSpPr>
          <p:cNvPr id="22" name="Platshållare för innehåll 21">
            <a:extLst>
              <a:ext uri="{FF2B5EF4-FFF2-40B4-BE49-F238E27FC236}">
                <a16:creationId xmlns:a16="http://schemas.microsoft.com/office/drawing/2014/main" id="{9F9E3119-165A-1C4E-C68E-AA59A89A21F5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sv-SE" sz="1600" dirty="0"/>
              <a:t>Budgeten för 2023 antas innehålla ofinansierade åtgärder om ca 50 mdkr varav drygt 20 mdkr tillfaller hushållen.</a:t>
            </a:r>
          </a:p>
          <a:p>
            <a:endParaRPr lang="sv-SE" sz="1600" dirty="0"/>
          </a:p>
          <a:p>
            <a:r>
              <a:rPr lang="sv-SE" sz="1600" dirty="0"/>
              <a:t>Hushåll och företag antas även ta del av elpriskompensation om ca 55 mdkr som finansieras utanför statens budget.</a:t>
            </a:r>
          </a:p>
          <a:p>
            <a:pPr lvl="1"/>
            <a:r>
              <a:rPr lang="sv-SE" sz="1400" dirty="0"/>
              <a:t>Varav 40% antas riktas till hushåll och 60% till företag.</a:t>
            </a:r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endParaRPr lang="sv-SE" sz="1600" dirty="0"/>
          </a:p>
          <a:p>
            <a:pPr lvl="1"/>
            <a:endParaRPr lang="sv-SE" sz="1400" dirty="0">
              <a:highlight>
                <a:srgbClr val="FFFF00"/>
              </a:highlight>
            </a:endParaRPr>
          </a:p>
          <a:p>
            <a:pPr marL="180979" lvl="1" indent="0">
              <a:buNone/>
            </a:pPr>
            <a:endParaRPr lang="sv-SE" dirty="0">
              <a:highlight>
                <a:srgbClr val="FFFF00"/>
              </a:highlight>
            </a:endParaRPr>
          </a:p>
        </p:txBody>
      </p:sp>
      <p:pic>
        <p:nvPicPr>
          <p:cNvPr id="4" name="Platshållare för innehåll 11">
            <a:extLst>
              <a:ext uri="{FF2B5EF4-FFF2-40B4-BE49-F238E27FC236}">
                <a16:creationId xmlns:a16="http://schemas.microsoft.com/office/drawing/2014/main" id="{E1783212-9096-7E4C-4CAA-570ADABA9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413296"/>
            <a:ext cx="5381625" cy="3786570"/>
          </a:xfrm>
        </p:spPr>
      </p:pic>
    </p:spTree>
    <p:extLst>
      <p:ext uri="{BB962C8B-B14F-4D97-AF65-F5344CB8AC3E}">
        <p14:creationId xmlns:p14="http://schemas.microsoft.com/office/powerpoint/2010/main" val="816518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E7D0DB-44FB-C1B5-30F6-905B78F3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2" y="274640"/>
            <a:ext cx="8640258" cy="504000"/>
          </a:xfrm>
        </p:spPr>
        <p:txBody>
          <a:bodyPr/>
          <a:lstStyle/>
          <a:p>
            <a:r>
              <a:rPr lang="sv-SE"/>
              <a:t>Exporten mildrar nedgången i BNP</a:t>
            </a:r>
            <a:br>
              <a:rPr lang="sv-SE"/>
            </a:br>
            <a:endParaRPr lang="sv-SE"/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40C40FEF-E4E6-1325-246E-B7893D62EF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1535974"/>
            <a:ext cx="5400000" cy="3573614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D064902-2366-647A-415C-FAA1101ADF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899292"/>
            <a:ext cx="5382000" cy="504056"/>
          </a:xfrm>
        </p:spPr>
        <p:txBody>
          <a:bodyPr/>
          <a:lstStyle/>
          <a:p>
            <a:endParaRPr lang="sv-SE"/>
          </a:p>
          <a:p>
            <a:r>
              <a:rPr lang="sv-SE"/>
              <a:t>Industrins omdöme om exportorderstocken Standardiserade avvikelser från medelvärde,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BE63F00-B84F-14BA-BAAC-6FE25EF1A6C0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6096000" y="5958708"/>
            <a:ext cx="5382000" cy="594000"/>
          </a:xfrm>
        </p:spPr>
        <p:txBody>
          <a:bodyPr/>
          <a:lstStyle/>
          <a:p>
            <a:r>
              <a:rPr lang="sv-SE"/>
              <a:t>Källa: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5A6982A6-C8F7-B5DA-F9A6-A738148C3DF6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9" y="1563589"/>
            <a:ext cx="5400000" cy="3798534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7BB139-0F40-8485-03A9-A98FB560375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7499" y="899292"/>
            <a:ext cx="5382000" cy="504056"/>
          </a:xfrm>
        </p:spPr>
        <p:txBody>
          <a:bodyPr/>
          <a:lstStyle/>
          <a:p>
            <a:endParaRPr lang="sv-SE"/>
          </a:p>
          <a:p>
            <a:r>
              <a:rPr lang="sv-SE"/>
              <a:t>Världsmarknadstillväxt för svensk export och svensk </a:t>
            </a:r>
            <a:r>
              <a:rPr lang="sv-SE" err="1"/>
              <a:t>exportuveckling</a:t>
            </a:r>
            <a:r>
              <a:rPr lang="sv-SE"/>
              <a:t>. Procentuell förändring, fasta priser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CD182F65-2026-12A3-160F-E346D9BFD51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6062" y="5958708"/>
            <a:ext cx="5382000" cy="594296"/>
          </a:xfrm>
        </p:spPr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3261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16BA3-E5CB-D83B-9175-37EC3C4B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Sammantaget faller BNP med ungefär 1 procent nästa år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23F473E-2AB1-2C0F-4F40-4875696F91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E694558-42B3-55BE-CE9C-C9AC958B0C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Importjusterat bidrag till BNP-tillväxten. Procentuell förändring respektive procentenheter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7182A0F-9F89-0F9A-F1EA-85AF10C1BF3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10430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A25D00-D2DB-F90E-5B73-855997DEA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Tydlig nedgång i anställningsplanerna</a:t>
            </a:r>
            <a:br>
              <a:rPr lang="sv-SE"/>
            </a:br>
            <a:endParaRPr lang="sv-SE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41DBF58-3BD6-E221-DA04-438378DA77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7237D8-0A9B-9506-30BB-DD8D489D85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Anställningsplaner.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AF5E6AC-D8B7-93CB-CA16-425711242D7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32994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B99B1-767C-669D-9B54-CD66D668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Sysselsättningen faller nästa år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6298B8-5FB5-CD69-250C-6B5E8A040F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Bidrag till sysselsättningstillväxten. Procentuell förändring respektive procentenheter, årsvärden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EA00D51-8E2C-2A0A-50F8-0B07AD78F673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6061" y="6303617"/>
            <a:ext cx="8658000" cy="624731"/>
          </a:xfrm>
        </p:spPr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18AD106F-1BF5-E98B-3306-3B3E2ADDE0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9378" y="1419225"/>
            <a:ext cx="8232568" cy="467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360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74A8-0604-9591-7B39-4CE3DE018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Arbetslösheten stiger till över 8 procent nästa år</a:t>
            </a:r>
            <a:br>
              <a:rPr lang="sv-SE"/>
            </a:br>
            <a:endParaRPr lang="sv-SE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217E032-A167-89D4-2BD7-417DD432AA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DE33B1-4E24-56B5-471C-14D4372B8D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arbetskraften, säsongsrensade kvartalsvärden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150B307-0CF7-32CF-5158-92971D44E34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428443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9B1135-E003-FBC1-1FA5-9006A8F75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Utmanande förutsättningar för avtalsrörelsen</a:t>
            </a:r>
            <a:br>
              <a:rPr lang="sv-SE"/>
            </a:br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2942291-469B-2C8D-CC2D-15209BB9F1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Timlön. Procentuell förändring, årstillväxt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D51DCE1-D3C2-4B54-EB2C-CD9E5E29455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Medlingsinstitutet och Konjunkturinstitutet.</a:t>
            </a:r>
          </a:p>
        </p:txBody>
      </p:sp>
      <p:pic>
        <p:nvPicPr>
          <p:cNvPr id="8" name="Platshållare för innehåll 12">
            <a:extLst>
              <a:ext uri="{FF2B5EF4-FFF2-40B4-BE49-F238E27FC236}">
                <a16:creationId xmlns:a16="http://schemas.microsoft.com/office/drawing/2014/main" id="{22D002DD-600B-5A33-493E-252BEAB20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1520209"/>
            <a:ext cx="8658225" cy="4477982"/>
          </a:xfrm>
        </p:spPr>
      </p:pic>
    </p:spTree>
    <p:extLst>
      <p:ext uri="{BB962C8B-B14F-4D97-AF65-F5344CB8AC3E}">
        <p14:creationId xmlns:p14="http://schemas.microsoft.com/office/powerpoint/2010/main" val="309701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CD9857-E46D-B0FA-B139-06C4C03F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Inflationen faller under 2023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22C0B855-5BF5-29DA-1C3E-FE6EE23DDC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318" y="1253214"/>
            <a:ext cx="5400000" cy="357457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0260AD0-1E9A-15E0-1F61-2EBD2CFAD3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Bidrag till KPIF-</a:t>
            </a:r>
            <a:r>
              <a:rPr lang="sv-SE" err="1"/>
              <a:t>inflationen.Procentenheter</a:t>
            </a:r>
            <a:r>
              <a:rPr lang="sv-SE"/>
              <a:t> respektive årlig procentuell förändring,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A997E10-83FA-88D3-E104-5150B4E1EE4C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6096000" y="6199706"/>
            <a:ext cx="5382000" cy="594000"/>
          </a:xfrm>
        </p:spPr>
        <p:txBody>
          <a:bodyPr/>
          <a:lstStyle/>
          <a:p>
            <a:r>
              <a:rPr lang="sv-SE" dirty="0"/>
              <a:t>Källor: </a:t>
            </a:r>
            <a:r>
              <a:rPr lang="sv-SE" dirty="0" err="1"/>
              <a:t>Nordpool</a:t>
            </a:r>
            <a:r>
              <a:rPr lang="sv-SE" dirty="0"/>
              <a:t>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CF7FD3F7-543E-52A6-E115-D3134683500C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18" y="1245177"/>
            <a:ext cx="5400000" cy="4901895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2B496FE-923D-FA0C-AD85-0F41D9CC88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Spotpris på el i Sverige. Öre per kilowattimme (kWh), månadsvärden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C153D3EE-E700-2063-62B3-4BA7D9F9790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4322" y="6199706"/>
            <a:ext cx="5382000" cy="594296"/>
          </a:xfrm>
        </p:spPr>
        <p:txBody>
          <a:bodyPr/>
          <a:lstStyle/>
          <a:p>
            <a:r>
              <a:rPr lang="sv-SE" dirty="0"/>
              <a:t>Anm. Beräkningen av bidragen är approximativ. </a:t>
            </a:r>
          </a:p>
          <a:p>
            <a:r>
              <a:rPr lang="sv-SE" dirty="0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883266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2B278C-F397-AFE3-64AD-98401EF38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0" y="274640"/>
            <a:ext cx="9648372" cy="922115"/>
          </a:xfrm>
        </p:spPr>
        <p:txBody>
          <a:bodyPr/>
          <a:lstStyle/>
          <a:p>
            <a:r>
              <a:rPr lang="sv-SE"/>
              <a:t>Bostadsinvesteringarna och hushållens konsumtion bromsar in snabbt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4C319B-44BF-A922-C95D-5AAD55244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19217"/>
            <a:ext cx="9361040" cy="4774083"/>
          </a:xfrm>
        </p:spPr>
        <p:txBody>
          <a:bodyPr>
            <a:normAutofit/>
          </a:bodyPr>
          <a:lstStyle/>
          <a:p>
            <a:r>
              <a:rPr lang="sv-SE"/>
              <a:t>Svensk ekonomi går in i en lågkonjunktur 2023 som varar till och med 2025.</a:t>
            </a:r>
          </a:p>
          <a:p>
            <a:endParaRPr lang="sv-SE"/>
          </a:p>
          <a:p>
            <a:r>
              <a:rPr lang="sv-SE"/>
              <a:t>Den höga inflationen väntas toppa på ungefär 11 procent i vinter för att sedan falla snabbt under våren.</a:t>
            </a:r>
          </a:p>
          <a:p>
            <a:endParaRPr lang="sv-SE"/>
          </a:p>
          <a:p>
            <a:pPr algn="l"/>
            <a:r>
              <a:rPr lang="sv-SE"/>
              <a:t>Konjunkturinstitutets bedömning är att styrräntan höjs till 2,75 procent i februari 2023 för att sedan börja sänkas mot slutet av året.</a:t>
            </a:r>
          </a:p>
          <a:p>
            <a:endParaRPr lang="sv-SE"/>
          </a:p>
          <a:p>
            <a:r>
              <a:rPr lang="sv-SE"/>
              <a:t>Arbetsmarknaden är stark i nuläget men försvagas framöver och arbetslösheten stiger till drygt 8 procent under 2023.</a:t>
            </a:r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8992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A9F5C4-CFA4-800D-063E-0FFE81322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Riksbanken står inför svåra avvägningar</a:t>
            </a:r>
            <a:br>
              <a:rPr lang="sv-SE"/>
            </a:br>
            <a:endParaRPr lang="sv-SE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1874313-C110-6F03-7ECC-51910C2783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912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74325AC-E40D-CD13-CD65-79ED34489F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 dirty="0"/>
              <a:t>Styrränta. Procent, månads- respektive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5176B66-4B37-EBCE-CE0C-12D0AB8F85C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 dirty="0"/>
              <a:t>Källor: Nasdaq OMX, Riksbanken, </a:t>
            </a:r>
            <a:r>
              <a:rPr lang="sv-SE" dirty="0" err="1"/>
              <a:t>Macrobond</a:t>
            </a:r>
            <a:r>
              <a:rPr lang="sv-SE" dirty="0"/>
              <a:t>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65144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>
            <a:extLst>
              <a:ext uri="{FF2B5EF4-FFF2-40B4-BE49-F238E27FC236}">
                <a16:creationId xmlns:a16="http://schemas.microsoft.com/office/drawing/2014/main" id="{4546F9A2-E788-40C1-BB3D-49FBC028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61" y="274641"/>
            <a:ext cx="8658000" cy="490060"/>
          </a:xfrm>
        </p:spPr>
        <p:txBody>
          <a:bodyPr/>
          <a:lstStyle/>
          <a:p>
            <a:r>
              <a:rPr lang="sv-SE" dirty="0"/>
              <a:t>Betydande risker på nedåtsidan till prognosen</a:t>
            </a:r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5E4B37FD-7EAB-4508-944F-0FD128584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764701"/>
            <a:ext cx="8658000" cy="5328599"/>
          </a:xfrm>
        </p:spPr>
        <p:txBody>
          <a:bodyPr>
            <a:normAutofit/>
          </a:bodyPr>
          <a:lstStyle/>
          <a:p>
            <a:endParaRPr lang="sv-SE"/>
          </a:p>
          <a:p>
            <a:r>
              <a:rPr lang="sv-SE" dirty="0"/>
              <a:t>Osäkert hur omfattande Europas energikris blir</a:t>
            </a:r>
          </a:p>
          <a:p>
            <a:pPr marL="0" indent="0">
              <a:buNone/>
            </a:pPr>
            <a:endParaRPr lang="sv-SE"/>
          </a:p>
          <a:p>
            <a:r>
              <a:rPr lang="sv-SE" dirty="0"/>
              <a:t>Osäkerhet kring hur kriget i Ukraina utvecklas</a:t>
            </a:r>
          </a:p>
          <a:p>
            <a:endParaRPr lang="sv-SE"/>
          </a:p>
          <a:p>
            <a:r>
              <a:rPr lang="sv-SE" dirty="0"/>
              <a:t>Utvecklingen i Kina</a:t>
            </a:r>
          </a:p>
          <a:p>
            <a:endParaRPr lang="sv-SE"/>
          </a:p>
          <a:p>
            <a:r>
              <a:rPr lang="sv-SE" dirty="0"/>
              <a:t>Osäkerhet kopplad till utvecklingen av inflation och räntor</a:t>
            </a:r>
          </a:p>
          <a:p>
            <a:endParaRPr lang="sv-SE"/>
          </a:p>
          <a:p>
            <a:endParaRPr lang="sv-SE"/>
          </a:p>
          <a:p>
            <a:pPr marL="0" indent="0">
              <a:buNone/>
            </a:pPr>
            <a:endParaRPr lang="sv-SE"/>
          </a:p>
          <a:p>
            <a:pPr marL="180979" lvl="1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3401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25C245-F700-430B-92FB-C4DB059FF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Prognosen i sammandrag</a:t>
            </a:r>
            <a:endParaRPr lang="sv-SE" i="1">
              <a:solidFill>
                <a:srgbClr val="FF0000"/>
              </a:solidFill>
            </a:endParaRP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ED41F4-AA33-4742-812D-ED6A2BA2E1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 respektive procent </a:t>
            </a:r>
            <a:r>
              <a:rPr lang="sv-SE" sz="1400" b="0"/>
              <a:t>(</a:t>
            </a:r>
            <a:r>
              <a:rPr lang="sv-SE" sz="1400" b="0" i="1"/>
              <a:t>KL september</a:t>
            </a:r>
            <a:r>
              <a:rPr lang="sv-SE" sz="1400" b="0"/>
              <a:t>)</a:t>
            </a:r>
            <a:endParaRPr lang="sv-SE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A4C9AC-CC01-438A-B113-48CD6087AEB2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336061" y="5079158"/>
            <a:ext cx="8658000" cy="624731"/>
          </a:xfrm>
        </p:spPr>
        <p:txBody>
          <a:bodyPr/>
          <a:lstStyle/>
          <a:p>
            <a:r>
              <a:rPr lang="en-GB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>
                <a:solidFill>
                  <a:srgbClr val="000000"/>
                </a:solidFill>
              </a:rPr>
              <a:t> </a:t>
            </a:r>
            <a:r>
              <a:rPr lang="en-GB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arbetskraften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Vid </a:t>
            </a:r>
            <a:r>
              <a:rPr lang="en-GB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årets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slut </a:t>
            </a:r>
            <a:r>
              <a:rPr lang="en-GB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 </a:t>
            </a:r>
            <a:r>
              <a:rPr lang="en-GB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potentiell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 </a:t>
            </a:r>
            <a:r>
              <a:rPr lang="en-GB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 </a:t>
            </a:r>
            <a:r>
              <a:rPr lang="en-GB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</a:t>
            </a:r>
          </a:p>
          <a:p>
            <a:endParaRPr lang="sv-SE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7C9FA4-1D66-87A7-5E87-813FDB327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285087"/>
          </a:xfrm>
        </p:spPr>
        <p:txBody>
          <a:bodyPr/>
          <a:lstStyle/>
          <a:p>
            <a:endParaRPr lang="sv-SE"/>
          </a:p>
        </p:txBody>
      </p:sp>
      <p:graphicFrame>
        <p:nvGraphicFramePr>
          <p:cNvPr id="8" name="Platshållare för innehåll 17">
            <a:extLst>
              <a:ext uri="{FF2B5EF4-FFF2-40B4-BE49-F238E27FC236}">
                <a16:creationId xmlns:a16="http://schemas.microsoft.com/office/drawing/2014/main" id="{6E5799D0-C350-B1E3-B4F0-DE7C71A1D462}"/>
              </a:ext>
            </a:extLst>
          </p:cNvPr>
          <p:cNvGraphicFramePr>
            <a:graphicFrameLocks/>
          </p:cNvGraphicFramePr>
          <p:nvPr/>
        </p:nvGraphicFramePr>
        <p:xfrm>
          <a:off x="336060" y="1484784"/>
          <a:ext cx="8424236" cy="4107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7356">
                  <a:extLst>
                    <a:ext uri="{9D8B030D-6E8A-4147-A177-3AD203B41FA5}">
                      <a16:colId xmlns:a16="http://schemas.microsoft.com/office/drawing/2014/main" val="2233437750"/>
                    </a:ext>
                  </a:extLst>
                </a:gridCol>
                <a:gridCol w="1458965">
                  <a:extLst>
                    <a:ext uri="{9D8B030D-6E8A-4147-A177-3AD203B41FA5}">
                      <a16:colId xmlns:a16="http://schemas.microsoft.com/office/drawing/2014/main" val="3645148261"/>
                    </a:ext>
                  </a:extLst>
                </a:gridCol>
                <a:gridCol w="1509305">
                  <a:extLst>
                    <a:ext uri="{9D8B030D-6E8A-4147-A177-3AD203B41FA5}">
                      <a16:colId xmlns:a16="http://schemas.microsoft.com/office/drawing/2014/main" val="656065257"/>
                    </a:ext>
                  </a:extLst>
                </a:gridCol>
                <a:gridCol w="1509305">
                  <a:extLst>
                    <a:ext uri="{9D8B030D-6E8A-4147-A177-3AD203B41FA5}">
                      <a16:colId xmlns:a16="http://schemas.microsoft.com/office/drawing/2014/main" val="3510259328"/>
                    </a:ext>
                  </a:extLst>
                </a:gridCol>
                <a:gridCol w="1509305">
                  <a:extLst>
                    <a:ext uri="{9D8B030D-6E8A-4147-A177-3AD203B41FA5}">
                      <a16:colId xmlns:a16="http://schemas.microsoft.com/office/drawing/2014/main" val="1784951239"/>
                    </a:ext>
                  </a:extLst>
                </a:gridCol>
              </a:tblGrid>
              <a:tr h="441049">
                <a:tc>
                  <a:txBody>
                    <a:bodyPr/>
                    <a:lstStyle/>
                    <a:p>
                      <a:endParaRPr lang="sv-SE" sz="160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553593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sv-SE" sz="1600"/>
                        <a:t>Världens BNP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6,0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(6,1)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2,9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(2,8)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2,2 </a:t>
                      </a:r>
                      <a:r>
                        <a:rPr lang="sv-SE" sz="1600" b="0" i="1"/>
                        <a:t>(2,4)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/>
                        <a:t>2,9</a:t>
                      </a:r>
                      <a:endParaRPr lang="sv-SE" sz="1600" b="0" i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8518477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sv-SE" sz="1600"/>
                        <a:t>BNP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5,1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(5,1)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2,7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(2,7)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-1,1 </a:t>
                      </a:r>
                      <a:r>
                        <a:rPr lang="sv-SE" sz="1600" b="0" i="1"/>
                        <a:t>(-0,1)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/>
                        <a:t>1,3</a:t>
                      </a:r>
                      <a:r>
                        <a:rPr lang="sv-SE" sz="1600" b="0" i="1"/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3949879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/>
                        <a:t>Arbetslöshet</a:t>
                      </a:r>
                      <a:r>
                        <a:rPr lang="sv-SE" sz="1600" baseline="30000"/>
                        <a:t>1</a:t>
                      </a:r>
                      <a:endParaRPr lang="sv-S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8,8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(8,8)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7,4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(7,4)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8,1 </a:t>
                      </a:r>
                      <a:r>
                        <a:rPr lang="sv-SE" sz="1600" b="0" i="1"/>
                        <a:t>(7,7)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/>
                        <a:t>8,1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2380629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sv-SE" sz="1600"/>
                        <a:t>KPIF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2,4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(2,4)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7,7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(7,7)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5,2 </a:t>
                      </a:r>
                      <a:r>
                        <a:rPr lang="sv-SE" sz="1600" b="0" i="1"/>
                        <a:t>(4,6)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/>
                        <a:t>1,0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381464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r>
                        <a:rPr lang="sv-SE" sz="1600"/>
                        <a:t>Timlön</a:t>
                      </a:r>
                      <a:r>
                        <a:rPr lang="sv-SE" sz="1600" baseline="30000"/>
                        <a:t>2</a:t>
                      </a:r>
                      <a:endParaRPr lang="sv-S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/>
                        <a:t>2,6</a:t>
                      </a:r>
                      <a:r>
                        <a:rPr lang="sv-SE" sz="1600" i="1"/>
                        <a:t> (2,6)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/>
                        <a:t>2,7</a:t>
                      </a:r>
                      <a:r>
                        <a:rPr lang="sv-SE" sz="1600" i="1"/>
                        <a:t> (2,7)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/>
                        <a:t>3,5</a:t>
                      </a:r>
                      <a:r>
                        <a:rPr lang="sv-SE" sz="1600" b="0" i="1"/>
                        <a:t> (3,3)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/>
                        <a:t>3,3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92710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/>
                        <a:t>Svensk styrränta</a:t>
                      </a:r>
                      <a:r>
                        <a:rPr lang="sv-SE" sz="1600" baseline="3000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0,0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(0,0)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2,5</a:t>
                      </a:r>
                      <a:r>
                        <a:rPr lang="sv-SE" sz="1600"/>
                        <a:t> </a:t>
                      </a:r>
                      <a:r>
                        <a:rPr lang="sv-SE" sz="1600" i="1"/>
                        <a:t>(2,25)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/>
                        <a:t>2,5 </a:t>
                      </a:r>
                      <a:r>
                        <a:rPr lang="sv-SE" sz="1600" b="0" i="1"/>
                        <a:t>(2,25)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/>
                        <a:t>1,75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6392790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/>
                        <a:t>Strukturellt sparande</a:t>
                      </a:r>
                      <a:r>
                        <a:rPr lang="sv-SE" sz="1600" baseline="30000"/>
                        <a:t>4</a:t>
                      </a:r>
                      <a:endParaRPr lang="sv-S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>
                          <a:solidFill>
                            <a:schemeClr val="tx1"/>
                          </a:solidFill>
                        </a:rPr>
                        <a:t>-1,0</a:t>
                      </a:r>
                      <a:r>
                        <a:rPr lang="sv-SE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600" i="1">
                          <a:solidFill>
                            <a:schemeClr val="tx1"/>
                          </a:solidFill>
                        </a:rPr>
                        <a:t>(-0,8)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>
                          <a:solidFill>
                            <a:schemeClr val="tx1"/>
                          </a:solidFill>
                        </a:rPr>
                        <a:t>0,4</a:t>
                      </a:r>
                      <a:r>
                        <a:rPr lang="sv-SE" sz="160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v-SE" sz="1600" i="1">
                          <a:solidFill>
                            <a:schemeClr val="tx1"/>
                          </a:solidFill>
                        </a:rPr>
                        <a:t>(1,0)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>
                          <a:solidFill>
                            <a:schemeClr val="tx1"/>
                          </a:solidFill>
                        </a:rPr>
                        <a:t>1,5 </a:t>
                      </a:r>
                      <a:r>
                        <a:rPr lang="sv-SE" sz="1600" b="0" i="1">
                          <a:solidFill>
                            <a:schemeClr val="tx1"/>
                          </a:solidFill>
                        </a:rPr>
                        <a:t>(1,1)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>
                          <a:solidFill>
                            <a:schemeClr val="tx1"/>
                          </a:solidFill>
                        </a:rPr>
                        <a:t>0,9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6591848"/>
                  </a:ext>
                </a:extLst>
              </a:tr>
              <a:tr h="441049">
                <a:tc>
                  <a:txBody>
                    <a:bodyPr/>
                    <a:lstStyle/>
                    <a:p>
                      <a:pPr marL="0" marR="0" lvl="0" indent="0" algn="l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/>
                        <a:t>Finansiellt sparande</a:t>
                      </a:r>
                      <a:r>
                        <a:rPr lang="sv-SE" sz="1600" baseline="3000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>
                          <a:solidFill>
                            <a:schemeClr val="tx1"/>
                          </a:solidFill>
                        </a:rPr>
                        <a:t>-0,1 </a:t>
                      </a:r>
                      <a:r>
                        <a:rPr lang="sv-SE" sz="1600" i="1">
                          <a:solidFill>
                            <a:schemeClr val="tx1"/>
                          </a:solidFill>
                        </a:rPr>
                        <a:t>(-0,1)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>
                          <a:solidFill>
                            <a:schemeClr val="tx1"/>
                          </a:solidFill>
                        </a:rPr>
                        <a:t>0,8 </a:t>
                      </a:r>
                      <a:r>
                        <a:rPr lang="sv-SE" sz="1600" i="1">
                          <a:solidFill>
                            <a:schemeClr val="tx1"/>
                          </a:solidFill>
                        </a:rPr>
                        <a:t>(0,8)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>
                          <a:solidFill>
                            <a:schemeClr val="tx1"/>
                          </a:solidFill>
                        </a:rPr>
                        <a:t>0,1 </a:t>
                      </a:r>
                      <a:r>
                        <a:rPr lang="sv-SE" sz="1600" b="0" i="1">
                          <a:solidFill>
                            <a:schemeClr val="tx1"/>
                          </a:solidFill>
                        </a:rPr>
                        <a:t>(0,0)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i="0" dirty="0">
                          <a:solidFill>
                            <a:schemeClr val="tx1"/>
                          </a:solidFill>
                        </a:rPr>
                        <a:t>-0,3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0803924"/>
                  </a:ext>
                </a:extLst>
              </a:tr>
            </a:tbl>
          </a:graphicData>
        </a:graphic>
      </p:graphicFrame>
      <p:sp>
        <p:nvSpPr>
          <p:cNvPr id="3" name="Platshållare för text 3">
            <a:extLst>
              <a:ext uri="{FF2B5EF4-FFF2-40B4-BE49-F238E27FC236}">
                <a16:creationId xmlns:a16="http://schemas.microsoft.com/office/drawing/2014/main" id="{ED5CC2E1-B29E-457C-61A6-88B2D4A77CC6}"/>
              </a:ext>
            </a:extLst>
          </p:cNvPr>
          <p:cNvSpPr txBox="1">
            <a:spLocks/>
          </p:cNvSpPr>
          <p:nvPr/>
        </p:nvSpPr>
        <p:spPr>
          <a:xfrm>
            <a:off x="219178" y="5725503"/>
            <a:ext cx="8658000" cy="50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200" baseline="30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endParaRPr lang="en-GB" sz="1200" baseline="300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r>
              <a:rPr lang="en-GB" sz="12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GB" sz="1200">
                <a:solidFill>
                  <a:srgbClr val="000000"/>
                </a:solidFill>
              </a:rPr>
              <a:t>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arbetskraften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sz="12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Konjunkturlöner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GB" sz="12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3 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Vid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årets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slut. </a:t>
            </a:r>
            <a:r>
              <a:rPr lang="en-GB" sz="12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4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potentiell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BNP. </a:t>
            </a:r>
            <a:r>
              <a:rPr lang="en-GB" sz="1200" baseline="300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5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Procent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120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av</a:t>
            </a: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BNP.</a:t>
            </a:r>
          </a:p>
          <a:p>
            <a:endParaRPr lang="sv-S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46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C2E022-BB87-9BD7-CDAD-EFF064D7B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Dystra utsikter för BNP-utvecklingen på kort sikt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1C4FA17-743A-65D9-6550-C40DB7363B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9E45AE-C4D8-2ADD-F2CA-3555C5214F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Barometerindikatorn och BNP. Index medelvärde=100, månadsvärden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19BB60F-AAE7-43F6-1061-70C633D9D02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6347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180E6B-A41B-6D6C-1266-6896D702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Näringslivets och hushållens konfidensindikatorer</a:t>
            </a:r>
            <a:br>
              <a:rPr lang="sv-SE"/>
            </a:br>
            <a:endParaRPr lang="sv-SE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3FF1FD34-3EEE-B8A8-C245-B2ABBD70D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BFF0DD0-C2E7-AE0A-F4D8-24A6B8F25E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medelvärde=100, säsongsrensade månadsvärden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50F4E84-05C0-14D3-F03D-46A6E2B8567C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01981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innehåll 5">
            <a:extLst>
              <a:ext uri="{FF2B5EF4-FFF2-40B4-BE49-F238E27FC236}">
                <a16:creationId xmlns:a16="http://schemas.microsoft.com/office/drawing/2014/main" id="{59E552EA-6062-D351-C02F-54BFEF96CC3F}"/>
              </a:ext>
            </a:extLst>
          </p:cNvPr>
          <p:cNvSpPr txBox="1">
            <a:spLocks/>
          </p:cNvSpPr>
          <p:nvPr/>
        </p:nvSpPr>
        <p:spPr>
          <a:xfrm>
            <a:off x="5879976" y="1381212"/>
            <a:ext cx="5382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098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20" name="Platshållare för text 16">
            <a:extLst>
              <a:ext uri="{FF2B5EF4-FFF2-40B4-BE49-F238E27FC236}">
                <a16:creationId xmlns:a16="http://schemas.microsoft.com/office/drawing/2014/main" id="{267C9FA8-EA7C-DBCC-DA56-FF2ABCC7C95D}"/>
              </a:ext>
            </a:extLst>
          </p:cNvPr>
          <p:cNvSpPr txBox="1">
            <a:spLocks/>
          </p:cNvSpPr>
          <p:nvPr/>
        </p:nvSpPr>
        <p:spPr>
          <a:xfrm>
            <a:off x="5879976" y="6114988"/>
            <a:ext cx="5382000" cy="59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  <p:sp>
        <p:nvSpPr>
          <p:cNvPr id="25" name="Platshållare för text 6">
            <a:extLst>
              <a:ext uri="{FF2B5EF4-FFF2-40B4-BE49-F238E27FC236}">
                <a16:creationId xmlns:a16="http://schemas.microsoft.com/office/drawing/2014/main" id="{7D0862AF-DD86-A52B-7495-8D05433932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4000" y="726008"/>
            <a:ext cx="5382000" cy="504056"/>
          </a:xfrm>
        </p:spPr>
        <p:txBody>
          <a:bodyPr/>
          <a:lstStyle/>
          <a:p>
            <a:endParaRPr lang="sv-SE"/>
          </a:p>
          <a:p>
            <a:r>
              <a:rPr lang="sv-SE"/>
              <a:t>Konsumentförtroende. Standardiserade avvikelser från medelvärde, månadsvärden</a:t>
            </a:r>
          </a:p>
        </p:txBody>
      </p:sp>
      <p:sp>
        <p:nvSpPr>
          <p:cNvPr id="26" name="Platshållare för text 8">
            <a:extLst>
              <a:ext uri="{FF2B5EF4-FFF2-40B4-BE49-F238E27FC236}">
                <a16:creationId xmlns:a16="http://schemas.microsoft.com/office/drawing/2014/main" id="{9DD21C86-2607-8B0C-2D10-ECE60F285A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4000" y="6036368"/>
            <a:ext cx="5382000" cy="594296"/>
          </a:xfrm>
        </p:spPr>
        <p:txBody>
          <a:bodyPr/>
          <a:lstStyle/>
          <a:p>
            <a:r>
              <a:rPr lang="en-US"/>
              <a:t>Källor: DG Ecfin, Conference Board och Macrobond. </a:t>
            </a:r>
            <a:endParaRPr lang="sv-SE"/>
          </a:p>
        </p:txBody>
      </p:sp>
      <p:pic>
        <p:nvPicPr>
          <p:cNvPr id="27" name="Platshållare för innehåll 12">
            <a:extLst>
              <a:ext uri="{FF2B5EF4-FFF2-40B4-BE49-F238E27FC236}">
                <a16:creationId xmlns:a16="http://schemas.microsoft.com/office/drawing/2014/main" id="{DA4AE003-EE2B-6120-7F94-B38931111C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23" y="1381212"/>
            <a:ext cx="5400000" cy="3799499"/>
          </a:xfrm>
          <a:prstGeom prst="rect">
            <a:avLst/>
          </a:prstGeom>
        </p:spPr>
      </p:pic>
      <p:sp>
        <p:nvSpPr>
          <p:cNvPr id="14" name="Rubrik 1">
            <a:extLst>
              <a:ext uri="{FF2B5EF4-FFF2-40B4-BE49-F238E27FC236}">
                <a16:creationId xmlns:a16="http://schemas.microsoft.com/office/drawing/2014/main" id="{4B3A3DFD-FF13-2847-89D1-83448E1FB81D}"/>
              </a:ext>
            </a:extLst>
          </p:cNvPr>
          <p:cNvSpPr txBox="1">
            <a:spLocks/>
          </p:cNvSpPr>
          <p:nvPr/>
        </p:nvSpPr>
        <p:spPr>
          <a:xfrm>
            <a:off x="714000" y="227336"/>
            <a:ext cx="5382000" cy="4246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23" rtl="0" eaLnBrk="1" latinLnBrk="0" hangingPunct="1">
              <a:spcBef>
                <a:spcPct val="0"/>
              </a:spcBef>
              <a:buNone/>
              <a:defRPr sz="1800" b="1" kern="1200">
                <a:solidFill>
                  <a:srgbClr val="4D4D4D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Ett liknande mönster i många länder</a:t>
            </a:r>
            <a:br>
              <a:rPr lang="sv-SE"/>
            </a:br>
            <a:endParaRPr lang="sv-SE"/>
          </a:p>
        </p:txBody>
      </p:sp>
      <p:pic>
        <p:nvPicPr>
          <p:cNvPr id="15" name="Platshållare för innehåll 10">
            <a:extLst>
              <a:ext uri="{FF2B5EF4-FFF2-40B4-BE49-F238E27FC236}">
                <a16:creationId xmlns:a16="http://schemas.microsoft.com/office/drawing/2014/main" id="{F6532B2F-ECDF-3D3D-AF8F-1846E6E821F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053" y="1412491"/>
            <a:ext cx="5400000" cy="3799499"/>
          </a:xfrm>
          <a:prstGeom prst="rect">
            <a:avLst/>
          </a:prstGeom>
        </p:spPr>
      </p:pic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C212039C-7979-E1F8-E589-1F91F2F09EE0}"/>
              </a:ext>
            </a:extLst>
          </p:cNvPr>
          <p:cNvSpPr txBox="1">
            <a:spLocks/>
          </p:cNvSpPr>
          <p:nvPr/>
        </p:nvSpPr>
        <p:spPr>
          <a:xfrm>
            <a:off x="6017618" y="725203"/>
            <a:ext cx="5382000" cy="5040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  <a:p>
            <a:r>
              <a:rPr lang="sv-SE"/>
              <a:t>Sammanvägt inköpschefsindex i valda länder och regioner. Index, månadsvärden</a:t>
            </a:r>
          </a:p>
        </p:txBody>
      </p:sp>
      <p:sp>
        <p:nvSpPr>
          <p:cNvPr id="17" name="Underrubrik 4">
            <a:extLst>
              <a:ext uri="{FF2B5EF4-FFF2-40B4-BE49-F238E27FC236}">
                <a16:creationId xmlns:a16="http://schemas.microsoft.com/office/drawing/2014/main" id="{578EC030-07BF-453F-70C1-708349910C91}"/>
              </a:ext>
            </a:extLst>
          </p:cNvPr>
          <p:cNvSpPr txBox="1">
            <a:spLocks/>
          </p:cNvSpPr>
          <p:nvPr/>
        </p:nvSpPr>
        <p:spPr>
          <a:xfrm>
            <a:off x="6016914" y="6036664"/>
            <a:ext cx="5382000" cy="59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12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23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34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4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57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7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80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91" indent="0" algn="ctr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Källa: S&amp;P Global, J.P. Morgan och </a:t>
            </a:r>
            <a:r>
              <a:rPr lang="sv-SE" err="1"/>
              <a:t>Macrobond</a:t>
            </a:r>
            <a:r>
              <a:rPr lang="sv-SE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459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29565835-A9AE-93F0-9B91-C4C40F05A7D9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17" y="1529250"/>
            <a:ext cx="5400000" cy="3799499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BCB05760-7E1E-F6FF-1D56-282DE79DDD5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0899" y="912285"/>
            <a:ext cx="5382000" cy="504056"/>
          </a:xfrm>
        </p:spPr>
        <p:txBody>
          <a:bodyPr/>
          <a:lstStyle/>
          <a:p>
            <a:endParaRPr lang="sv-SE"/>
          </a:p>
          <a:p>
            <a:r>
              <a:rPr lang="sv-SE"/>
              <a:t>Konsumentpriser i valda länder och regioner.</a:t>
            </a:r>
          </a:p>
          <a:p>
            <a:r>
              <a:rPr lang="sv-SE"/>
              <a:t>Procentuell förändring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DA11DF3A-1048-F63C-A1DB-FF51D1E4C92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899" y="300627"/>
            <a:ext cx="5382000" cy="504000"/>
          </a:xfrm>
        </p:spPr>
        <p:txBody>
          <a:bodyPr/>
          <a:lstStyle/>
          <a:p>
            <a:r>
              <a:rPr lang="sv-SE"/>
              <a:t>Hög inflation i stora delar av världen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47E49EC7-A1F3-7098-6C4C-509E8E19A97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6317" y="5470112"/>
            <a:ext cx="5382000" cy="594296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sv-SE" sz="1050"/>
              <a:t>Anm. KIX-KPI är ett aggregat som vägs samman med hjälp av Riksbankens KIX-vikter och består av 32-länder som är viktiga för Sveriges handel med omvärlden. KPI för EU-länder och Norge avser harmoniserade KPI (HIKP). För Storbritannien avses CPIH, vilket innefattar kostnader för egna hem. </a:t>
            </a:r>
          </a:p>
        </p:txBody>
      </p:sp>
      <p:sp>
        <p:nvSpPr>
          <p:cNvPr id="20" name="Platshållare för text 3">
            <a:extLst>
              <a:ext uri="{FF2B5EF4-FFF2-40B4-BE49-F238E27FC236}">
                <a16:creationId xmlns:a16="http://schemas.microsoft.com/office/drawing/2014/main" id="{230DB8CB-3CE8-1AC7-5338-FB5BA550CF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15104" y="855578"/>
            <a:ext cx="5382000" cy="504056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Styrräntor. Procent, dags- respektive månadsvärden</a:t>
            </a:r>
          </a:p>
        </p:txBody>
      </p:sp>
      <p:sp>
        <p:nvSpPr>
          <p:cNvPr id="21" name="Underrubrik 4">
            <a:extLst>
              <a:ext uri="{FF2B5EF4-FFF2-40B4-BE49-F238E27FC236}">
                <a16:creationId xmlns:a16="http://schemas.microsoft.com/office/drawing/2014/main" id="{2E285755-53DB-99D0-5EEE-1B1EBFF63014}"/>
              </a:ext>
            </a:extLst>
          </p:cNvPr>
          <p:cNvSpPr>
            <a:spLocks noGrp="1"/>
          </p:cNvSpPr>
          <p:nvPr>
            <p:ph type="subTitle" idx="14"/>
          </p:nvPr>
        </p:nvSpPr>
        <p:spPr>
          <a:xfrm>
            <a:off x="5742899" y="6206068"/>
            <a:ext cx="5382000" cy="594000"/>
          </a:xfrm>
        </p:spPr>
        <p:txBody>
          <a:bodyPr/>
          <a:lstStyle/>
          <a:p>
            <a:r>
              <a:rPr lang="en-US" sz="1050" err="1"/>
              <a:t>Källor</a:t>
            </a:r>
            <a:r>
              <a:rPr lang="en-US" sz="1050"/>
              <a:t>: Bank of England, Bank of Japan, ECB, Federal Reserve, </a:t>
            </a:r>
            <a:r>
              <a:rPr lang="en-US" sz="1050" err="1"/>
              <a:t>Norges</a:t>
            </a:r>
            <a:r>
              <a:rPr lang="en-US" sz="1050"/>
              <a:t> Bank, </a:t>
            </a:r>
            <a:r>
              <a:rPr lang="en-US" sz="1050" err="1"/>
              <a:t>Macrobond</a:t>
            </a:r>
            <a:r>
              <a:rPr lang="en-US" sz="1050"/>
              <a:t> </a:t>
            </a:r>
            <a:r>
              <a:rPr lang="en-US" sz="1050" err="1"/>
              <a:t>och</a:t>
            </a:r>
            <a:r>
              <a:rPr lang="en-US" sz="1050"/>
              <a:t> </a:t>
            </a:r>
            <a:r>
              <a:rPr lang="en-US" sz="1050" err="1"/>
              <a:t>Konjunkturinstitutet</a:t>
            </a:r>
            <a:r>
              <a:rPr lang="en-US" sz="1050"/>
              <a:t>.</a:t>
            </a:r>
            <a:endParaRPr lang="sv-SE" sz="1050"/>
          </a:p>
        </p:txBody>
      </p:sp>
      <p:sp>
        <p:nvSpPr>
          <p:cNvPr id="2" name="Platshållare för text 8">
            <a:extLst>
              <a:ext uri="{FF2B5EF4-FFF2-40B4-BE49-F238E27FC236}">
                <a16:creationId xmlns:a16="http://schemas.microsoft.com/office/drawing/2014/main" id="{773BCF86-F6FD-57EF-A6D3-BF80434AEF14}"/>
              </a:ext>
            </a:extLst>
          </p:cNvPr>
          <p:cNvSpPr txBox="1">
            <a:spLocks/>
          </p:cNvSpPr>
          <p:nvPr/>
        </p:nvSpPr>
        <p:spPr>
          <a:xfrm>
            <a:off x="606317" y="6205772"/>
            <a:ext cx="5382000" cy="59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050"/>
              <a:t>Källor: Bureau </a:t>
            </a:r>
            <a:r>
              <a:rPr lang="sv-SE" sz="1050" err="1"/>
              <a:t>of</a:t>
            </a:r>
            <a:r>
              <a:rPr lang="sv-SE" sz="1050"/>
              <a:t> Labor </a:t>
            </a:r>
            <a:r>
              <a:rPr lang="sv-SE" sz="1050" err="1"/>
              <a:t>Statistics</a:t>
            </a:r>
            <a:r>
              <a:rPr lang="sv-SE" sz="1050"/>
              <a:t>, Eurostat, OECD och Konjunkturinstitutet.</a:t>
            </a:r>
          </a:p>
        </p:txBody>
      </p:sp>
      <p:pic>
        <p:nvPicPr>
          <p:cNvPr id="5" name="Platshållare för innehåll 11">
            <a:extLst>
              <a:ext uri="{FF2B5EF4-FFF2-40B4-BE49-F238E27FC236}">
                <a16:creationId xmlns:a16="http://schemas.microsoft.com/office/drawing/2014/main" id="{B9AA7479-9556-5C57-2FBC-EC5387A9D6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917" y="1524291"/>
            <a:ext cx="5381625" cy="3781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00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3189D9-2312-ADEA-21CA-9119D6677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euroområdet</a:t>
            </a:r>
            <a:br>
              <a:rPr lang="sv-SE"/>
            </a:br>
            <a:endParaRPr lang="sv-SE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8A9FAEE-F47F-3F6D-CB62-4BFBBB7A24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C62B95-F76F-A8A3-3F7D-0D494A4780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Index 2019 kvartal4=100, fasta priser,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41E4CBB-59E8-BF22-6685-4106C8E92B7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Eurostat och Macrobond.</a:t>
            </a:r>
          </a:p>
        </p:txBody>
      </p:sp>
    </p:spTree>
    <p:extLst>
      <p:ext uri="{BB962C8B-B14F-4D97-AF65-F5344CB8AC3E}">
        <p14:creationId xmlns:p14="http://schemas.microsoft.com/office/powerpoint/2010/main" val="2730723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8D5FD9-143B-9015-0A26-82C9741CF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Prognosen för omvärlden  i sammandrag</a:t>
            </a:r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226FFE63-E31E-41B0-FC37-81520975EE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272639"/>
              </p:ext>
            </p:extLst>
          </p:nvPr>
        </p:nvGraphicFramePr>
        <p:xfrm>
          <a:off x="483601" y="1471171"/>
          <a:ext cx="8658226" cy="2138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1138">
                  <a:extLst>
                    <a:ext uri="{9D8B030D-6E8A-4147-A177-3AD203B41FA5}">
                      <a16:colId xmlns:a16="http://schemas.microsoft.com/office/drawing/2014/main" val="4016474015"/>
                    </a:ext>
                  </a:extLst>
                </a:gridCol>
                <a:gridCol w="1426772">
                  <a:extLst>
                    <a:ext uri="{9D8B030D-6E8A-4147-A177-3AD203B41FA5}">
                      <a16:colId xmlns:a16="http://schemas.microsoft.com/office/drawing/2014/main" val="792022476"/>
                    </a:ext>
                  </a:extLst>
                </a:gridCol>
                <a:gridCol w="1426772">
                  <a:extLst>
                    <a:ext uri="{9D8B030D-6E8A-4147-A177-3AD203B41FA5}">
                      <a16:colId xmlns:a16="http://schemas.microsoft.com/office/drawing/2014/main" val="3611374885"/>
                    </a:ext>
                  </a:extLst>
                </a:gridCol>
                <a:gridCol w="1426772">
                  <a:extLst>
                    <a:ext uri="{9D8B030D-6E8A-4147-A177-3AD203B41FA5}">
                      <a16:colId xmlns:a16="http://schemas.microsoft.com/office/drawing/2014/main" val="1523506433"/>
                    </a:ext>
                  </a:extLst>
                </a:gridCol>
                <a:gridCol w="1426772">
                  <a:extLst>
                    <a:ext uri="{9D8B030D-6E8A-4147-A177-3AD203B41FA5}">
                      <a16:colId xmlns:a16="http://schemas.microsoft.com/office/drawing/2014/main" val="3739631101"/>
                    </a:ext>
                  </a:extLst>
                </a:gridCol>
              </a:tblGrid>
              <a:tr h="367631"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dirty="0"/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67862081"/>
                  </a:ext>
                </a:extLst>
              </a:tr>
              <a:tr h="442800">
                <a:tc>
                  <a:txBody>
                    <a:bodyPr/>
                    <a:lstStyle/>
                    <a:p>
                      <a:r>
                        <a:rPr lang="sv-SE" sz="1600" dirty="0"/>
                        <a:t>Världens BNP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6,0 </a:t>
                      </a:r>
                      <a:r>
                        <a:rPr lang="sv-SE" sz="1600" b="0" i="1" dirty="0"/>
                        <a:t>(6,1)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2,9 </a:t>
                      </a:r>
                      <a:r>
                        <a:rPr lang="sv-SE" sz="1600" b="0" i="1" dirty="0"/>
                        <a:t>(2,8)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2,2 </a:t>
                      </a:r>
                      <a:r>
                        <a:rPr lang="sv-SE" sz="1600" b="0" i="1" dirty="0"/>
                        <a:t>(2,4)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2,9</a:t>
                      </a:r>
                      <a:endParaRPr lang="sv-SE" sz="1600" b="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748496"/>
                  </a:ext>
                </a:extLst>
              </a:tr>
              <a:tr h="442800">
                <a:tc>
                  <a:txBody>
                    <a:bodyPr/>
                    <a:lstStyle/>
                    <a:p>
                      <a:r>
                        <a:rPr lang="sv-SE" sz="1600" dirty="0"/>
                        <a:t>BNP i USA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5,9 </a:t>
                      </a:r>
                      <a:r>
                        <a:rPr lang="sv-SE" sz="1600" b="0" i="1" dirty="0"/>
                        <a:t>(5,7)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1,9 </a:t>
                      </a:r>
                      <a:r>
                        <a:rPr lang="sv-SE" sz="1600" b="0" i="1" dirty="0"/>
                        <a:t>(1,7)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0,6 </a:t>
                      </a:r>
                      <a:r>
                        <a:rPr lang="sv-SE" sz="1600" b="0" i="1" dirty="0"/>
                        <a:t>(0,8)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1,0</a:t>
                      </a:r>
                      <a:endParaRPr lang="sv-SE" sz="1600" b="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8662115"/>
                  </a:ext>
                </a:extLst>
              </a:tr>
              <a:tr h="442800">
                <a:tc>
                  <a:txBody>
                    <a:bodyPr/>
                    <a:lstStyle/>
                    <a:p>
                      <a:r>
                        <a:rPr lang="sv-SE" sz="1600" dirty="0"/>
                        <a:t>BNP i euroområdet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5,3 </a:t>
                      </a:r>
                      <a:r>
                        <a:rPr lang="sv-SE" sz="1600" b="0" i="1" dirty="0"/>
                        <a:t>(5,2)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3,3 </a:t>
                      </a:r>
                      <a:r>
                        <a:rPr lang="sv-SE" sz="1600" b="0" i="1" dirty="0"/>
                        <a:t>(3,1)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0,0 </a:t>
                      </a:r>
                      <a:r>
                        <a:rPr lang="sv-SE" sz="1600" b="0" i="1" dirty="0"/>
                        <a:t>(0,1)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1,4</a:t>
                      </a:r>
                      <a:endParaRPr lang="sv-SE" sz="1600" b="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9858841"/>
                  </a:ext>
                </a:extLst>
              </a:tr>
              <a:tr h="442800">
                <a:tc>
                  <a:txBody>
                    <a:bodyPr/>
                    <a:lstStyle/>
                    <a:p>
                      <a:r>
                        <a:rPr lang="sv-SE" sz="1600" dirty="0"/>
                        <a:t>Svensk exportmarknad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8,6 </a:t>
                      </a:r>
                      <a:r>
                        <a:rPr lang="sv-SE" sz="1600" b="0" i="1" dirty="0"/>
                        <a:t>(8,6)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7,5 </a:t>
                      </a:r>
                      <a:r>
                        <a:rPr lang="sv-SE" sz="1600" b="0" i="1" dirty="0"/>
                        <a:t>(6,6)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1,9 </a:t>
                      </a:r>
                      <a:r>
                        <a:rPr lang="sv-SE" sz="1600" b="0" i="1" dirty="0"/>
                        <a:t>(2,1)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600" b="1" dirty="0"/>
                        <a:t>3,0</a:t>
                      </a:r>
                      <a:endParaRPr lang="sv-SE" sz="1600" b="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0639556"/>
                  </a:ext>
                </a:extLst>
              </a:tr>
            </a:tbl>
          </a:graphicData>
        </a:graphic>
      </p:graphicFrame>
      <p:sp>
        <p:nvSpPr>
          <p:cNvPr id="7" name="Platshållare för text 3">
            <a:extLst>
              <a:ext uri="{FF2B5EF4-FFF2-40B4-BE49-F238E27FC236}">
                <a16:creationId xmlns:a16="http://schemas.microsoft.com/office/drawing/2014/main" id="{AB123E22-8E57-F232-056D-6115C3F3BA9F}"/>
              </a:ext>
            </a:extLst>
          </p:cNvPr>
          <p:cNvSpPr txBox="1">
            <a:spLocks/>
          </p:cNvSpPr>
          <p:nvPr/>
        </p:nvSpPr>
        <p:spPr>
          <a:xfrm>
            <a:off x="483114" y="888723"/>
            <a:ext cx="8658000" cy="504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23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361959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2pPr>
            <a:lvl3pPr marL="535001" indent="-173042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3pPr>
            <a:lvl4pPr marL="715981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4pPr>
            <a:lvl5pPr marL="896960" indent="-180980" algn="l" defTabSz="91442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400" kern="1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5pPr>
            <a:lvl6pPr marL="2514663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74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86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97" indent="-228607" algn="l" defTabSz="91442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Årlig procentuell förändring (</a:t>
            </a:r>
            <a:r>
              <a:rPr lang="sv-SE" i="1"/>
              <a:t>KL september</a:t>
            </a:r>
            <a:r>
              <a:rPr lang="sv-SE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307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75374A-9F69-1BF1-1D07-C3A43A520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BNP i Sverige faller från en hög nivå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D1F742-A036-1483-04E7-7DE7049F9E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BNP. Miljarder kronor, fasta priser respektive procentuell förändring,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6CDF452-54C2-3F35-2136-A62CB94A703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A9F9052D-C75D-6622-995D-E01296DB51F8}"/>
              </a:ext>
            </a:extLst>
          </p:cNvPr>
          <p:cNvPicPr>
            <a:picLocks noGrp="1" noChangeAspect="1"/>
          </p:cNvPicPr>
          <p:nvPr>
            <p:ph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99" y="1524000"/>
            <a:ext cx="5400000" cy="3799499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C5F35991-3725-6EAC-B46E-AE76E2E8E37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Fasta bruttoinvesteringar, bostäder. Miljarder kronor, fasta priser respektive procentuell förändring, säsongsrensade kvartalsvärden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98BA69D4-033B-C1C3-C576-B923A7BE8C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  <p:pic>
        <p:nvPicPr>
          <p:cNvPr id="10" name="Platshållare för innehåll 12">
            <a:extLst>
              <a:ext uri="{FF2B5EF4-FFF2-40B4-BE49-F238E27FC236}">
                <a16:creationId xmlns:a16="http://schemas.microsoft.com/office/drawing/2014/main" id="{6306F866-3188-5992-820A-C5257512A6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74" y="1521286"/>
            <a:ext cx="5381625" cy="3786570"/>
          </a:xfrm>
        </p:spPr>
      </p:pic>
    </p:spTree>
    <p:extLst>
      <p:ext uri="{BB962C8B-B14F-4D97-AF65-F5344CB8AC3E}">
        <p14:creationId xmlns:p14="http://schemas.microsoft.com/office/powerpoint/2010/main" val="4149779665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0</TotalTime>
  <Words>1010</Words>
  <Application>Microsoft Office PowerPoint</Application>
  <PresentationFormat>Bredbild</PresentationFormat>
  <Paragraphs>213</Paragraphs>
  <Slides>22</Slides>
  <Notes>21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6" baseType="lpstr">
      <vt:lpstr>Arial</vt:lpstr>
      <vt:lpstr>Calibri</vt:lpstr>
      <vt:lpstr>Verdana</vt:lpstr>
      <vt:lpstr>ExternaPresentationer2</vt:lpstr>
      <vt:lpstr>KONJUNKTURINSTITUTET</vt:lpstr>
      <vt:lpstr>Bostadsinvesteringarna och hushållens konsumtion bromsar in snabbt</vt:lpstr>
      <vt:lpstr>Dystra utsikter för BNP-utvecklingen på kort sikt</vt:lpstr>
      <vt:lpstr>Näringslivets och hushållens konfidensindikatorer </vt:lpstr>
      <vt:lpstr>PowerPoint-presentation</vt:lpstr>
      <vt:lpstr>PowerPoint-presentation</vt:lpstr>
      <vt:lpstr>BNP i euroområdet </vt:lpstr>
      <vt:lpstr>Prognosen för omvärlden  i sammandrag</vt:lpstr>
      <vt:lpstr>BNP i Sverige faller från en hög nivå</vt:lpstr>
      <vt:lpstr>Svenska hushåll är räntekänsliga </vt:lpstr>
      <vt:lpstr> </vt:lpstr>
      <vt:lpstr>Starka offentliga finanser </vt:lpstr>
      <vt:lpstr>Exporten mildrar nedgången i BNP </vt:lpstr>
      <vt:lpstr>Sammantaget faller BNP med ungefär 1 procent nästa år</vt:lpstr>
      <vt:lpstr>Tydlig nedgång i anställningsplanerna </vt:lpstr>
      <vt:lpstr>Sysselsättningen faller nästa år</vt:lpstr>
      <vt:lpstr>Arbetslösheten stiger till över 8 procent nästa år </vt:lpstr>
      <vt:lpstr>Utmanande förutsättningar för avtalsrörelsen </vt:lpstr>
      <vt:lpstr>Inflationen faller under 2023</vt:lpstr>
      <vt:lpstr>Riksbanken står inför svåra avvägningar </vt:lpstr>
      <vt:lpstr>Betydande risker på nedåtsidan till prognosen</vt:lpstr>
      <vt:lpstr>Prognosen i sammandrag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2022-12-20T18:17:05Z</dcterms:created>
  <dcterms:modified xsi:type="dcterms:W3CDTF">2022-12-20T18:17:21Z</dcterms:modified>
</cp:coreProperties>
</file>