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315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howGuides="1">
      <p:cViewPr>
        <p:scale>
          <a:sx n="120" d="100"/>
          <a:sy n="120" d="100"/>
        </p:scale>
        <p:origin x="174" y="-84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2022-12-20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file:///G:\PRO\Gemensam\Diagram\RapportDia\Emf\Fso_103.emf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C2E022-BB87-9BD7-CDAD-EFF064D7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Barometerindikatorn och BNP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1C4FA17-743A-65D9-6550-C40DB7363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9E45AE-C4D8-2ADD-F2CA-3555C5214F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19BB60F-AAE7-43F6-1061-70C633D9D02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63471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45A6C4-092B-6F69-B717-5A22319A0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inflationen i euroområdet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9AF9AF0-06E2-94FB-EE55-8B0854DD29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8407B36-D90D-7F48-1F0D-CF0349A17D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 av HIKP, respektive bidrag i procentenheter,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32C9616-A8B8-DBFE-227D-53E4F55D7D2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657459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E8BAB8-75C5-C2AF-9F9D-32AA37B8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Detaljhandel och industriproduktion i Kina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CDB4344-8B8D-A617-07F4-537A79EAEF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4CF1DD-8E6C-D9B0-078D-BD92D1EB9C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130B6C-0970-006F-CD51-061A9BD63F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National Bureau of Statistics of China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6699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144B61-6AAF-B4E7-2EBE-B80955B67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C9F7D49-0AEC-F459-A63F-3CA33CF2A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DB81CC-0439-2C2C-3DFC-FEDB880615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DF93931-DD58-6092-C93D-02C2738BCB6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5870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7B0F2E-159A-EC00-476B-7F74A155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Fasta bruttoinvesteringar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770C9D2-1326-7DEF-7B5A-FD4EDC2AA9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F2471DE-22BB-7F90-333F-F1AFA2484E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fasta priser,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C17987-0942-78A5-D52C-E9EF71EBC2E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0155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3247A8-E9B1-D0FE-82C1-B039B7A2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Fasta bruttoinvesteringar, bostäder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582BE7B-1E44-7C04-EA40-8FAE7605D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69C3AA-5A9D-1165-6645-698505521A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A7672A-7CEE-D1DE-446A-73EEDE9155F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77009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1629C0-BE10-7037-76B4-F69895CF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Industrins omdöme om exportorderstocken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51C18F-782A-7861-5603-49F9BB31C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DE7DD1-BD2F-C408-06DF-86EB9007CB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7141319-33C0-3C4B-59EF-4641022937D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85348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86D242-D098-44B5-0EF0-089DAE1D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Världsmarknad och svensk export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1487957-72AB-C53A-C67C-DB86BC6BD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DA5F28-C6E7-9294-4A72-5A426B07A1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5F2119C-F2A8-8C12-F5B4-141B6973341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42485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C97212-DDB4-DAB2-0082-AB0873DD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 från offentlig sektor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1E311CC-8652-0D7E-BEDB-A044A4609B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581A1E-18EC-40BB-7581-AEBE4F8277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54F0D09-73D2-F9A2-D672-999BD998482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93501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D60C92-D69D-E64B-9843-CC1A7D78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och strukturellt sparande i offentlig sektor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A3A8F59-A3CF-93CD-863D-F2F390501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5495EDC-A4CC-8251-373B-270DEB8B5E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B933D30-AFF0-105E-E69C-AF0AAB0B3C6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63950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3B0CCE-01E2-5679-81B5-F503C1B3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konsumtionsutgifter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BDC0042-38D0-F1E1-C098-0CAA690F8E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200A89-3FF3-BABF-F9B4-9E1AEB28DA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20FE302-E006-3D62-CCA7-BBDE15AD1C0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6456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180E6B-A41B-6D6C-1266-6896D702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Näringslivets och hushållens konfidensindikatorer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FF1FD34-3EEE-B8A8-C245-B2ABBD70D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FF0DD0-C2E7-AE0A-F4D8-24A6B8F25E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Index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0F4E84-05C0-14D3-F03D-46A6E2B8567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19816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A9E849-E1CF-AC5D-40B0-647C949A1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konfidensindikator och hushållens konsumtion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2DD244B-F33B-8B12-9F54-919C3DD28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8676D8-07FF-43E0-EB8D-CACCAA113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B1FBE4B-4E9D-349B-72FD-6B79CDD8E5E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36592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29510F-6CC4-91C9-CDDB-FF1C75F1E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konsumtion, real disponibel inkomst och sparande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BEB7058-B3CD-DDDB-B710-E85A1B3D19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D226E4-BDD7-3578-B469-E85E85FA1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A2AF77F-7D4F-8BD9-6B30-4D932E4662E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61802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21281-5CC5-559E-88DE-7719E725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skuldkvot i valda länder och regioner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E372C46-E10E-7C48-C8D2-FDC398E49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A782AE-0BCF-51E8-A3FB-1485A36C0C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B5EA4E-D4BB-B4F3-F1B1-89EF3FF4296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763358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9D430D-38DD-4477-DF32-180338CE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nya bostadslån med räntebindningstid under 1 år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175FA21-E95C-537A-A7E5-0FDA93E56F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D56834F-E291-AF03-925B-8CB40587F1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16F9984-4268-D794-A6D5-9403E81D134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549318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B86F39-A678-9F74-EA8F-A06F0B6FC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6967BF6-E601-C436-45F0-6CA48E1FC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6F09C4-837D-EFB7-A489-8FAAC8F0E3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2010=100,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B421A7-B886-4D92-0B82-52B543DE4FF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21990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0C66B-47BC-8B9C-44D3-99771A31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Produktionsplaner i tillverkningsindustrin och privata tjänstenäringar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25DA553-6506-F75A-B838-9651D973B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2431539-F52A-6150-C1B2-8239FA43B3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995661E-AA6B-7072-0736-79CF13798A6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43570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809569-D316-B51E-8216-D5772921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Konfidensindikatorn samt utfall och förväntningar för bygg och anläggning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43E3CA-4060-6B97-3AF4-5E0EAAB3A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CD8D0E6-6A3B-303A-6E22-813564EBC13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61A6FBE-6697-6508-FD29-36C7F5B2F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3353588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A25D00-D2DB-F90E-5B73-855997DE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Anställningsplaner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41DBF58-3BD6-E221-DA04-438378DA77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7237D8-0A9B-9506-30BB-DD8D489D85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AF5E6AC-D8B7-93CB-CA16-425711242D7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32994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7DC78-E473-B536-0CFF-DDFB04F8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Nyanmälda och kvarstående lediga platser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E2E1D25-1878-3E3A-551F-E5C640709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EB5F83-CFA9-4859-77D5-B007076728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Tusental,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98345BF-7A4B-1569-6389-F243813D22F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Arbetsförmedlingen.</a:t>
            </a:r>
          </a:p>
        </p:txBody>
      </p:sp>
    </p:spTree>
    <p:extLst>
      <p:ext uri="{BB962C8B-B14F-4D97-AF65-F5344CB8AC3E}">
        <p14:creationId xmlns:p14="http://schemas.microsoft.com/office/powerpoint/2010/main" val="3597576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7D6DF7-2849-4239-8BF8-94E114DDB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i AKU, 15–74 år, och inskrivna vid AF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B0C7FDC-E11E-C81E-FD79-401BA2830A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7770E5D-DBB7-3047-770B-04F7E65AD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 respektive registerbaserad arbetskraft,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9FB5BFE-A4ED-7F18-080B-4EDED979FBE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8046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5F4538-0237-C25E-B555-DDAF34792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Anställningsplaner och brist på arbetskraft i näringslivet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AAA61D-14B7-2026-F5E1-129ABF9414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Nettotal, säsongsrensade månadsvärden respektive 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18F005D-2C08-4F5F-9F8F-45417A63997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F57E2E58-9FDB-C5DD-CE7D-D8B0027BFD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2927844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32D950-756C-E0E7-E95B-01FD8F76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D17156-7888-D23F-03F8-E9670D2F54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8D4608-E9A7-AF3E-F93E-47F49B8AF3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DCA6D7C-A9F3-3620-92EF-F5BD0AE48D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21710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B99B1-767C-669D-9B54-CD66D668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sysselsättningstillväxten 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86C935C-C4B5-C106-1C3D-9BAA8236F6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6298B8-5FB5-CD69-250C-6B5E8A040F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EA00D51-8E2C-2A0A-50F8-0B07AD78F67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75360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A210F1-AB70-94ED-6931-8B969BF7D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BNP-gap, arbetsmarknadsgap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BCE1D5C-E3A4-87D8-8F88-9001464E3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703FCB-8925-633B-3444-33E8A80E31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6C2ABD5-A042-E521-FC95-7DC6119C32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78190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74A8-0604-9591-7B39-4CE3DE018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217E032-A167-89D4-2BD7-417DD432A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DE33B1-4E24-56B5-471C-14D4372B8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arbetskraften, säsongsrensade kvartalsvärden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150B307-0CF7-32CF-5158-92971D44E3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284431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9B1135-E003-FBC1-1FA5-9006A8F7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9B87C69-27FF-1A7A-6879-110DDF8306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942291-469B-2C8D-CC2D-15209BB9F1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D51DCE1-D3C2-4B54-EB2C-CD9E5E29455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9701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ED059-1BB7-225F-8B03-1B03474E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Lönsamhet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2055757-5825-5FEF-1F10-A0ACC27ACD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93E3D1-A6CA-FC37-85AA-96DC2868B0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434BFC-B6C4-DE56-BC28-2E36D1F67F6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78189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43EDB-4B1D-5C52-D48C-B7768C81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Reallön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5D8ED47-3982-B9D6-6277-5B74D56B3C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AAA5EB-23A4-E8A6-9986-C92748C01D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ACFAF75-4612-1126-DBA7-6C1B39BD1BD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483123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F7BF42-CA8C-4D54-682C-F3AA766CE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Justerad enhetsarbetskostnad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3766557-C200-75CF-6FBB-6031536B05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D4F677-7FBF-B5A1-4F8C-4F3E70E80E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4B3DD31-AE84-7C19-3C4F-689BD23C3C7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454686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06D7F1-5AA0-8361-B4FC-E29E9B592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8F305F7-28E6-CFCD-DCDA-620EB7EB0C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283C1F-75A3-D0E4-E753-D7991DCD82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BFAF7B-127D-7F8F-9D7F-D7C4F73BEAB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448293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0FBE6-D07C-9A15-85B0-427618F7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Spotpris på el i Sverige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FAD5D81-B470-A7D4-8C27-5EF094E42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0F2017-0011-AB67-3280-801AD85575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9FA0E3C-D024-F754-49AE-67AE0C5E162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6926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597B71-AC1D-710A-D5DE-4C667DDC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Konsumentförtroende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91892F5-995D-3056-9F1E-BEEA91010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4F8DDB-E5A8-5806-0CC5-9359C4E66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6F213FF-1113-CA13-12DE-5D8A7195591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 dirty="0" err="1"/>
              <a:t>Källor</a:t>
            </a:r>
            <a:r>
              <a:rPr lang="en-US" dirty="0"/>
              <a:t>: DG </a:t>
            </a:r>
            <a:r>
              <a:rPr lang="en-US" dirty="0" err="1"/>
              <a:t>Ecfin</a:t>
            </a:r>
            <a:r>
              <a:rPr lang="en-US" dirty="0"/>
              <a:t>, Conference Board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Macrobond</a:t>
            </a:r>
            <a:r>
              <a:rPr lang="en-US" dirty="0"/>
              <a:t>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51766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47E03D-CDAE-DC66-497E-8EFB8C35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Livsmedelspris i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7F64AD-A24B-413E-24EE-5216649230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04630D-86D0-2CE1-5A97-F30D02D20F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Index 1980=100,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F8FCF41-6176-CC6D-CB6F-97180879BAF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549086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E0034-C431-B9A5-A887-8AB5FF03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KPIF-inflationen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BA9E67-A87A-5AE3-FB29-CCD79332A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0A90A8-59E1-5B07-7024-BB0BD73F3F9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25B7386B-31E7-A5FE-6274-2110E85D0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908760"/>
          </a:xfrm>
        </p:spPr>
      </p:pic>
    </p:spTree>
    <p:extLst>
      <p:ext uri="{BB962C8B-B14F-4D97-AF65-F5344CB8AC3E}">
        <p14:creationId xmlns:p14="http://schemas.microsoft.com/office/powerpoint/2010/main" val="24097151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7E2AD0-22A9-C85F-6502-0229A301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Hyror och bostadsrättsavgifter i KPI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3C69F7D-0BCB-E2C9-6D9E-8A9756D8A4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BD8982-2017-3F4A-F484-3094B9AABF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ECF6E0-C5CF-6698-3A26-6E2F2FD5F5A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45713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A9F5C4-CFA4-800D-063E-0FFE8132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Styrränta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4325AC-E40D-CD13-CD65-79ED34489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5176B66-4B37-EBCE-CE0C-12D0AB8F85C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  <p:pic>
        <p:nvPicPr>
          <p:cNvPr id="33" name="Platshållare för innehåll 32">
            <a:extLst>
              <a:ext uri="{FF2B5EF4-FFF2-40B4-BE49-F238E27FC236}">
                <a16:creationId xmlns:a16="http://schemas.microsoft.com/office/drawing/2014/main" id="{4175C051-E723-BC29-7336-244A124B8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0" y="1419225"/>
            <a:ext cx="8638225" cy="4679950"/>
          </a:xfrm>
        </p:spPr>
      </p:pic>
    </p:spTree>
    <p:extLst>
      <p:ext uri="{BB962C8B-B14F-4D97-AF65-F5344CB8AC3E}">
        <p14:creationId xmlns:p14="http://schemas.microsoft.com/office/powerpoint/2010/main" val="9651448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1A951E-232C-EFD5-5B16-37DBC330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Importjusterat bidrag till BNP-tillväxten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9FCFA7B-94DA-8E0F-A08B-8C8EC761C9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0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23F08A4-8315-81AB-0289-682967550E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6393A8B-6201-6531-8DD7-A81539D21A9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314775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C153B9-1FC6-F25E-C0CA-BD043C29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 och arbetsmarknadsgap i Sverige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8E7DD4E-6DE7-E76F-1E44-8B599627C5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870B1A-8AFA-C5AD-1E58-44FFEE343D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B299629-8EFC-7FE0-FFD4-320395EA338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120764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66A251-B8AE-6B01-4148-7CF84919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C6EF1BB-81D8-D6CD-C403-6E7A486E43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A5EEF5-5CB3-1F2C-20C5-3680866BD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63C2487-DE76-EB0D-05DA-9A4F66C82F6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5677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DB3FE2-697E-4882-21F7-217CCFCF1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Inflation, KPIF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D92E7F2-3886-E232-346D-7A03E7D8F1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BA087C-A25D-726B-975D-AF957E10E2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0B624C-AC79-AEBD-1668-88CC9E5FE6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163072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DECA9D-2560-7B86-B581-2F33F9670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Kronans effektiva växelkurs (KIX)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9672B3-DAE7-055D-AA6B-DB04C2DD7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4792DB-9608-7880-0956-72190905A0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004748E-0DD7-C381-6F3F-A387B403D86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566248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7B1A2C-90A2-5995-7926-B569A9DA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1C5F2E-6A2B-2A07-0301-2C3D57ECA6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722EEC2-8EBE-810F-C050-6845263696F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B66D8C5-CBFF-4CC5-79A6-65112700A6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93291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6BAF89-48CC-29F8-7C12-91766102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Sammanvägt inköpschefsindex i valda länder och regioner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1660D0F-EB33-4A58-3FA3-8BD9837393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90AF1E-BCB1-0105-B5B0-491E088C3A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293861E-5621-34CF-AA9D-E3D3070CE6F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Global, J.P. Morgan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3121497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28E892-C1EB-4444-37C7-B0D25FAC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Styrränta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FD42A8-16B7-2AC7-D37F-0A7D97ED6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8993AE-582B-3EB0-9662-495664FA5D2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40E976C-F74A-7C77-9E2E-94B576EA1A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7645"/>
          </a:xfrm>
        </p:spPr>
      </p:pic>
    </p:spTree>
    <p:extLst>
      <p:ext uri="{BB962C8B-B14F-4D97-AF65-F5344CB8AC3E}">
        <p14:creationId xmlns:p14="http://schemas.microsoft.com/office/powerpoint/2010/main" val="41546555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2488DE-E65C-7D61-9200-018D7C1D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13B536-B373-51D1-1463-83946CFDC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FFCCF10-5A7B-EFB4-2D73-B09B724EA23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067EB7FE-22A1-A53E-140C-C88D0A9D12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882070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1FD1E9-0A0F-D0C4-F9E9-C5C07C8E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3E0FE6A-A7B3-A63B-4C47-4D664CDA40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A7E9F-4BB3-1ADD-9E95-435769FBA4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A6D636A-984B-1BD8-E3EC-0F80255F8D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842285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7FC572-2B0E-06D7-5A74-AF2F5350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Delar i den offentliga konsumtionen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33EB39-3467-1EA7-D3D5-7FFF876E83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offentlig konsumtion 2021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62750E6-EAA6-AE1D-9B38-C91A92988E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  <p:pic>
        <p:nvPicPr>
          <p:cNvPr id="10" name="Bild 1">
            <a:extLst>
              <a:ext uri="{FF2B5EF4-FFF2-40B4-BE49-F238E27FC236}">
                <a16:creationId xmlns:a16="http://schemas.microsoft.com/office/drawing/2014/main" id="{FFC00682-AB3A-02D2-4FE2-414D2B7EB3DE}"/>
              </a:ext>
            </a:extLst>
          </p:cNvPr>
          <p:cNvPicPr>
            <a:picLocks noChangeAspect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340777"/>
            <a:ext cx="5472608" cy="4937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6278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997187-8AC5-7809-DD42-409B4682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Inflationen och prisbasbeloppets utveckling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8F09337-ECAF-0525-EDBC-CE27AA11B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0B41F5-267D-D78A-40EB-F382F9D112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Årlig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C79A82C-3841-23CC-2F80-A08F96A57E2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151821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29E37A-D41C-D4FA-AA59-2456FE205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 till hushåll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03DFE23-4032-636F-0CC1-86F542760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1340540"/>
            <a:ext cx="5112568" cy="477610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A16DEF-2496-96F6-37A6-A9096C1510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Andelar av sociala transfereringar, transfereringar från ålderspensionssystemet och försörjningsstöd 2021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BCD40C7-1ADE-BC73-8F9F-DFBA5B98E50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071257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997187-8AC5-7809-DD42-409B4682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Inkomstindex och prisbasbeloppet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0B41F5-267D-D78A-40EB-F382F9D112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Index 2000)100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C79A82C-3841-23CC-2F80-A08F96A57E2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F440EE1-53B1-6BFC-E685-18F34BCB26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18831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91B2AB-FDC2-3938-BFAB-CEF49E64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 i valda länder och regioner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2A8F4DD-3B26-A738-08C9-AEA2E045E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CFDD88-3EE0-33AA-31D0-F0857FEB9E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B7C545C-105B-1B08-2F4E-B09543ECBBD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Bureau of Labor Statistics, Eurostat, OECD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9087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A8E84F-6041-10FB-695A-9629DAA43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C203486-63EA-617F-BF0B-3DB676F17C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9E9FF1-5B7F-F634-9144-1DB3A1BEC6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dags- respektive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9188337-3836-A16F-0470-C29FB2D26A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055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A6B7D5-93DC-2E2E-EBD6-283C5485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Stress av globala leveranskedjor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85D6413-CFAD-594F-38AB-7F0770686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07790A-A21E-7BBD-A18E-4699C5B6AE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A727797-EF16-B7D1-6D76-34BE6D56719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Federal Reserve Bank of New York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83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3189D9-2312-ADEA-21CA-9119D6677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 i euroområdet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8A9FAEE-F47F-3F6D-CB62-4BFBBB7A24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C62B95-F76F-A8A3-3F7D-0D494A4780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2019 kvartal4=100,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41E4CBB-59E8-BF22-6685-4106C8E92B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73072383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63</TotalTime>
  <Words>994</Words>
  <Application>Microsoft Office PowerPoint</Application>
  <PresentationFormat>Bredbild</PresentationFormat>
  <Paragraphs>224</Paragraphs>
  <Slides>56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56</vt:i4>
      </vt:variant>
    </vt:vector>
  </HeadingPairs>
  <TitlesOfParts>
    <vt:vector size="60" baseType="lpstr">
      <vt:lpstr>Arial</vt:lpstr>
      <vt:lpstr>Calibri</vt:lpstr>
      <vt:lpstr>Verdana</vt:lpstr>
      <vt:lpstr>ExternaPresentationer2</vt:lpstr>
      <vt:lpstr>Barometerindikatorn och BNP </vt:lpstr>
      <vt:lpstr>Näringslivets och hushållens konfidensindikatorer </vt:lpstr>
      <vt:lpstr>Anställningsplaner och brist på arbetskraft i näringslivet </vt:lpstr>
      <vt:lpstr>Konsumentförtroende </vt:lpstr>
      <vt:lpstr>Sammanvägt inköpschefsindex i valda länder och regioner </vt:lpstr>
      <vt:lpstr>Konsumentpriser i valda länder och regioner </vt:lpstr>
      <vt:lpstr>Styrräntor </vt:lpstr>
      <vt:lpstr>Stress av globala leveranskedjor </vt:lpstr>
      <vt:lpstr>BNP i euroområdet </vt:lpstr>
      <vt:lpstr>Bidrag till inflationen i euroområdet </vt:lpstr>
      <vt:lpstr>Detaljhandel och industriproduktion i Kina </vt:lpstr>
      <vt:lpstr>BNP </vt:lpstr>
      <vt:lpstr>Fasta bruttoinvesteringar </vt:lpstr>
      <vt:lpstr>Fasta bruttoinvesteringar, bostäder </vt:lpstr>
      <vt:lpstr>Industrins omdöme om exportorderstocken </vt:lpstr>
      <vt:lpstr>Världsmarknad och svensk export </vt:lpstr>
      <vt:lpstr>Transfereringar från offentlig sektor </vt:lpstr>
      <vt:lpstr>Finansiellt och strukturellt sparande i offentlig sektor </vt:lpstr>
      <vt:lpstr>Offentliga konsumtionsutgifter </vt:lpstr>
      <vt:lpstr>Hushållens konfidensindikator och hushållens konsumtion </vt:lpstr>
      <vt:lpstr>Hushållens konsumtion, real disponibel inkomst och sparande </vt:lpstr>
      <vt:lpstr>Hushållens skuldkvot i valda länder och regioner </vt:lpstr>
      <vt:lpstr>Andel nya bostadslån med räntebindningstid under 1 år </vt:lpstr>
      <vt:lpstr>Produktion i näringslivet </vt:lpstr>
      <vt:lpstr>Produktionsplaner i tillverkningsindustrin och privata tjänstenäringar </vt:lpstr>
      <vt:lpstr>Konfidensindikatorn samt utfall och förväntningar för bygg och anläggning </vt:lpstr>
      <vt:lpstr>Anställningsplaner </vt:lpstr>
      <vt:lpstr>Nyanmälda och kvarstående lediga platser </vt:lpstr>
      <vt:lpstr>Arbetslöshet i AKU, 15–74 år, och inskrivna vid AF </vt:lpstr>
      <vt:lpstr>Brist på arbetskraft i näringslivet </vt:lpstr>
      <vt:lpstr>Bidrag till sysselsättningstillväxten  </vt:lpstr>
      <vt:lpstr>BNP-gap, arbetsmarknadsgap </vt:lpstr>
      <vt:lpstr>Arbetslöshet och jämviktsarbetslöshet </vt:lpstr>
      <vt:lpstr>Timlön </vt:lpstr>
      <vt:lpstr>Lönsamhet i näringslivet </vt:lpstr>
      <vt:lpstr>Reallön </vt:lpstr>
      <vt:lpstr>Justerad enhetsarbetskostnad i näringslivet </vt:lpstr>
      <vt:lpstr>Konsumentpriser </vt:lpstr>
      <vt:lpstr>Spotpris på el i Sverige </vt:lpstr>
      <vt:lpstr>Livsmedelspris i KPI</vt:lpstr>
      <vt:lpstr>Bidrag till KPIF-inflationen </vt:lpstr>
      <vt:lpstr>Hyror och bostadsrättsavgifter i KPI </vt:lpstr>
      <vt:lpstr>Styrränta </vt:lpstr>
      <vt:lpstr>Importjusterat bidrag till BNP-tillväxten </vt:lpstr>
      <vt:lpstr>BNP-gap och arbetsmarknadsgap i Sverige </vt:lpstr>
      <vt:lpstr>Arbetslöshet och jämviktsarbetslöshet </vt:lpstr>
      <vt:lpstr>Inflation, KPIF </vt:lpstr>
      <vt:lpstr>Kronans effektiva växelkurs (KIX) </vt:lpstr>
      <vt:lpstr>KPIF </vt:lpstr>
      <vt:lpstr>Styrränta </vt:lpstr>
      <vt:lpstr>Arbetslöshet </vt:lpstr>
      <vt:lpstr>Konsumentpriser </vt:lpstr>
      <vt:lpstr>Delar i den offentliga konsumtionen </vt:lpstr>
      <vt:lpstr>Inflationen och prisbasbeloppets utveckling </vt:lpstr>
      <vt:lpstr>Transfereringar till hushåll </vt:lpstr>
      <vt:lpstr>Inkomstindex och prisbasbeloppet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1 Barometerindikatorn och BNP</dc:title>
  <dc:creator>Rosmarie Andersson</dc:creator>
  <cp:lastModifiedBy>Rosmarie Andersson</cp:lastModifiedBy>
  <cp:revision>8</cp:revision>
  <dcterms:created xsi:type="dcterms:W3CDTF">2022-12-17T06:57:51Z</dcterms:created>
  <dcterms:modified xsi:type="dcterms:W3CDTF">2022-12-20T07:46:30Z</dcterms:modified>
</cp:coreProperties>
</file>