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6" autoAdjust="0"/>
    <p:restoredTop sz="94660"/>
  </p:normalViewPr>
  <p:slideViewPr>
    <p:cSldViewPr showGuides="1">
      <p:cViewPr varScale="1">
        <p:scale>
          <a:sx n="74" d="100"/>
          <a:sy n="74" d="100"/>
        </p:scale>
        <p:origin x="106" y="643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2021-12-20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2021-12-20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0FB2B3-8F59-4F86-A9ED-76351164E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Barometerindikatorn och 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7E78ED7-4EBA-49D9-8181-3BE3F4D2EB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ACEBEFF-5DCC-43F3-B3E1-C25317C6F3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0374C7A-03A4-4439-953D-D5269B81BD5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198903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8456C5-1F73-45F0-83A9-EEA4D18E7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KPI och löner i USA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AF38E58-45A3-43BE-8B43-F7ED8B11B2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6C5B39-6BEA-4B35-96A1-ECBE693A5C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783DA33-8C31-4710-9714-E8654202EDC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Bureau of Economic Analysis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1660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B4EA70-96EC-4FCF-A656-2ABE2C780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 och efterfrågan i euroområdet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A04DFF6-FFDA-4DAD-A4BE-21B494E478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9A81CB0-FC41-4435-89BF-D4D4670504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015313F-64BD-4617-99B0-B1D7B01C04D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596293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9A6279-3743-4588-9197-AAC5A202D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inflationen i Euroområdet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CA98DFD-E7C4-4459-B3AF-33B35CA209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752B90F-ABFE-4AB5-AF6A-2EDD1ACAB0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 respektive bidrag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68C415A-AE4F-42ED-94F8-74193607B2A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ECB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2654783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1C4FDB-2A3F-4344-B3FB-1A94DDB17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0841F0E-AC7E-48A7-B66C-B879DA1A70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C9B1DF6-005C-471E-840F-AE095E0656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dags- respektive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DAD8A22-218C-4D3E-A7FB-4FC3B105A0D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Bank of England, Bank of Japan, ECB, Federal Reserve, Norges Bank, Macrobond, Riksbanken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58935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18AD0A-1BAA-46C8-BBB5-AD7655584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 i världen och svensk exportmarknad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2F1D4E8-C6F7-4EFE-B028-923B9424E6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EEDFB79-6ED5-43C8-A69D-B617B85714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088C2CA-CB3A-48BC-A466-BB12ECBDD62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53782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3D24E4-F270-44CE-B286-1C68E58A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84E5598-2512-4243-A71E-01926D8232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E530AB1-DA72-4FDB-B79D-FDB3B5A593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ADD78D8-3E99-4E43-A7CB-2E17C389C3D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667785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BEA892-1E53-48CC-9E64-48A3E7D58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Exportorderingång i tillverkningsindustrin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05FAF46-97A9-4C0A-ABCE-068BCFCB84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9F9BCAF-2AF7-40FE-B49B-744437CEC0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 respektive index 2005=100, fasta priser,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2A695C2-1377-4B88-8912-F830409E021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25772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6FA774-1660-4410-9241-64C009995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Fasta bruttoinvesteringar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1FE2662-4804-42FE-AC0C-E72D8CC496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1D183DB-2D68-429C-8E02-6EA451E559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5D2A748-7D27-4417-8807-A9130925BA4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44206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D16B5D-41B3-4098-9C10-ADEA1C1CE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Påbörjade lägenheter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1129C5E-F1D2-4566-AED4-98DF59389F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D688AAB-ACFD-420F-AD3E-9A7C9B7B98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49A9FE4-D1E0-47B4-98B2-93D3A7DF84F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59105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742228-980A-4CDC-B06D-77BF42B03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FE187FF-C8F5-4D34-9B29-A273031A75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7BAA1B5-91D0-4195-8E4E-EAFA5D44F8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2CC8DAE-E1DF-4EF0-AAA6-6B34488967A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327612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7B2372-2B79-412C-95FE-366289B24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konsumtion av hotell- och restaurangtjänster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A0C2DFC-8389-4F8B-B3ED-5B097C2732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7E996D2-8719-490D-9BA3-CD49EC649E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2015=100,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4C2409C-E5A6-4AB9-9480-648E1B6C03D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70501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6267DE-6B05-4FA7-9C62-A95147091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 sektors primära utgifter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18B3805-FA52-4682-B2F9-F2DC324FEF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1E80238-DED7-4905-A5CB-534AFCA503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43AA292-1498-43F5-AB01-26E24424B2F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25658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B96BC2-A980-415E-A986-0A994147C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konsumtionsutgifter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7A9D79B-E68A-47CC-8ECD-8BCFC9ECE0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5E9C83F-1645-4F13-ABCC-2400E69A9E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löpande priser respektive 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AE9E97B-3BEC-4950-9F79-2B5944EDDC9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46465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F3BB37-D29B-4EB4-9841-282964D2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Finansiellt och strukturellt sparande i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D5230A8-2B03-47CA-9232-882BF805E3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E5BB5A5-480B-48E4-ADA7-8ECDBDC3DD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 respektive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703D2A6-32D1-4E96-8698-D94442F7F02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110188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3210E8-E0FC-4E51-AD74-F47235938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Skatter och avgifter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FEAD0F5-F380-4E37-9A30-59483452EE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A36EECE-08FF-4299-8A9A-77921E379F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B1662D3-91F8-49BE-AE1C-58E591ABA56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366449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D53930-BCCC-4186-839B-20204D1DD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konfidensindikator och 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18C259F-41E6-40E8-8175-03B3B1EFA7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413EEA1-8EE9-449C-9EEA-D5B6A6D94F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säsongsrensade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79F91C1-7021-4BC1-B643-642AC7EFC83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551622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DB4688-EE82-420C-AD5B-B673D22C8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Transaktionsomsättning inom resebranschen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785AA46-6E84-4098-BFF7-CC2F5D171A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772580F-C4EB-4F46-9C53-31B394F230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2021 jämfört med motsvarande dag 2019, 7 dagars glidande medelvärde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1834BF1-88FD-4343-937D-D9EAAC43B98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Swedbank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1909990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7A120F-26B7-4C87-B27F-67173CB1C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konsumtion, real disponibel inkomst och sparkvot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6883B03-7236-4D1B-A32E-82EEFC3B56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F2C21FD-6646-4ACB-9507-1A67E0C1AC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 av disponibel inkomst plus kollektivt sparande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4828A11-6F64-43F4-8441-3B76BEDEC00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54967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20A753-EE52-403E-AD38-D6EB67C62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Konfidensindikatorer 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2F96A90-51E1-4B0E-8CAC-2B4383AD9F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3E04BC7-A2CB-4111-B5B7-DF4EDC1381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säsongsrensade månadsvärden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54D71EE-529E-46E3-9F77-12A63D03DF1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0831199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4F0CD0-095D-42D5-AD93-46EC44CBC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Främsta hindret för ökad produktion, industrin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56CD7A2-50C0-4C4B-8F56-866AB56EA4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412776"/>
            <a:ext cx="8640000" cy="490784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1B493FF-BB44-426B-8567-194CE3F8FC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23F230F-14A0-4749-AFFF-0A8470A1603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581269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0F7A3A-9DBE-45F9-A98D-615778F73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Produktion i tjänstebranscherna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BEBD186-8407-48D3-AB4E-8317A068A6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412776"/>
            <a:ext cx="8640000" cy="490876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355D497-9693-454C-8C67-606DCC8279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2019 kvartal 4=100,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3C81A21-36C6-4857-9102-C77378A0845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655854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A6CA49-1C9E-4DD0-888C-91D529562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Konfidensindikatorer för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F13E68D-6D71-476C-9932-5C69D519A9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F5949B4-C4B7-43D0-8542-4F23065112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medelvärde=100,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26A56C4-B3B3-498B-881A-92BDD5DFEFF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43982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95A2E-9DFF-4FFF-A09C-F637725FA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Sysselsättning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D03EA1A-0015-4EF0-9AA7-491E3DCF2E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35EC4F8-5A9B-4E28-97C6-3F7381C941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B53A55D-96A3-4E07-9642-7AE470B9F8A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817534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3DF57B-E2C8-4DA8-B583-64908E4B3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Anställningsplaner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A3AA02A-DC1B-40CE-90CD-DCF9EE9864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AF96D80-3AFE-4EDA-BAD0-A76229FF1C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FA8E1BF-FB06-458C-B7B6-6896063CC25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0219331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BC8535-B403-48A0-9312-48A2EA0F8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Brist på arbetskraft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00FCE69-F90A-4662-946A-4BF6FF10E2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5C9B0F4-2117-4978-AE84-E40C6609FC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ja-svar,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0811C08-C964-44AD-9181-AF28DD86D76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312344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8C164F-4B8E-4895-8931-10C5FD6EF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Nyanmälda och kvarstående lediga platser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C48BB4A-7605-4CEA-B440-12BF7A11AC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9C79B1D-B3DC-45E1-9DE2-27E53DF3EF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643CF07-4463-45F7-892A-759E76DEDEC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Arbetsförmedlingen.</a:t>
            </a:r>
          </a:p>
        </p:txBody>
      </p:sp>
    </p:spTree>
    <p:extLst>
      <p:ext uri="{BB962C8B-B14F-4D97-AF65-F5344CB8AC3E}">
        <p14:creationId xmlns:p14="http://schemas.microsoft.com/office/powerpoint/2010/main" val="13816895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FEEBAF-9B14-4CA2-AEF6-D82204A0F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 och jämviktsarbetslöshet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B5E6B6D-A5EA-49C9-9C53-0E93E4CF3A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46896BA-5E1B-42F5-BD10-3388BB6156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arbetskraften, säsongsrensade kvartalsvärden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B0C36F9-A0F3-46A7-B35A-6D977260B5C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842586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B42DFD-172B-4ABF-8A88-9AC204B69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Lång- och korttidsarbetslöshet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0FD8AFD-D5C7-4FF7-AFB8-F3D2CBF4D7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E450B9C-2E1A-4F0B-B2D5-C819D9E3DA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8311068-7F70-459E-8EE4-12733C9FC52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746405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DEF5CE-63F5-4E71-8ED8-118C8B2F6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 och resursutnyttjandeindikator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FFE8329-2542-47B5-B5F5-A725D65DF9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E25A860-7337-4EDC-B479-2B240D69BC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normaliserade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EF3451C-0801-4691-993A-56D0EBA4007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410636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402A95-4C60-44A3-9B22-FA34F6B85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Timlön i hela ekonomin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E261832-9017-44E6-BA97-1F7FF5641E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DFB7AFD-92CA-4F93-8E9A-BFB697764E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D03E333-9951-4053-AFD8-BF6C442E667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5898484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E91E76-CD8F-4627-AB7A-5FD6FDB65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Justerad enhetsarbetskostnad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FBC6B80-F417-4BB9-95FA-1E49D55707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9A534F7-44E0-4A77-A40E-80640B9C30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9B41737-A338-4920-8437-0D987D774EB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76340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68A52D-3DE1-4624-9A67-14926BBE0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D196533-D2A5-4CBA-99EB-BB5640BBBD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909C468-D62C-41FE-A7A1-366294605A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A679A3C-B533-432E-B4A8-82988AC4776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48239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1D02E3-DBBF-442B-B412-53A4F5094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Anställningsplaner och brist på arbetskraft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03F1729-0681-49E0-80FA-DEE6A87D5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4573998-C5C8-401D-9DB3-0C56B9C1AC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månadsvärden respektive andel ja-svar,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ECFD6D6-1452-468F-A6AC-C3403811107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2190813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C51A8A-9F27-4097-8566-A8765B2B1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Prisförväntningar i handeln på tre månaders sikt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E8AE649-F535-4E89-ABB2-EED8E9EA86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4804FA1-AB1B-4853-8984-73A66EC66A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BB72DA0-3C9B-4D9A-A8CB-1E32475BD96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084719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909D01-899C-4E95-BBD9-9BEDE23A3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Varu- och tjänsteprisinflation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9894D77-068D-4BBF-A0C0-C00C04641D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3007794-B8B9-4D2C-8BAE-EBB8F86FA6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5AB9084-8FA6-46AF-88CF-7D9470FB28E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362952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0BAEE7-44A5-400D-BA2C-31A24D56A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KPIF-inflationen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E4BE0F5-041E-4656-BBDD-18F92DF3DC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268760"/>
            <a:ext cx="8640000" cy="490784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8993364-E75E-4082-BE0C-2942B70F6A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Procentenheter respektive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38CFEB9-1B9D-44D8-902B-C065A3B98B4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947515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17EA49-AAED-47D0-A2BD-D19CD02F9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Pris på råolja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2D999DD-66B4-4359-A858-27ED6D6F41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CAFABC5-E618-46AA-8A95-A0542EE86E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Dollar respektive svenska kronor per fat,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3B49262-A241-43B7-B076-DE642E0662F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EIA,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521670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B0C47C-8AE0-4297-9891-2C0E4DF81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 på energi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CC0F196-2C81-436E-ACFD-B87288AC4C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854D556-96DB-4198-AA19-9EC171495C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1980=100 respektive 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17C6C9E-ED6B-4F17-A4EB-72436EEC346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5934354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5CDBE3-839A-42FC-89D6-7D4FA5217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 och arbetsmarknadsgap i Sverige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E1978B5-09AF-46E7-91EB-6F5E8B4027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37FD83D-D604-4005-88F7-3A789E5B3D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potentiellt arbetade timmar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E8F369D-7E8A-4BFF-B9F4-B3E1329837E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90791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1DE4D6-A824-4498-9077-107C2155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konsumtion och sparkvot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AB731C3-5DF3-4B30-9842-EA62D4EB23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ADEE473-D64D-487D-B598-55ED7896A2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värden, respektive procent av disponibel inkomst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5F590F5-634C-4538-B2FB-CA4D0864649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124456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3654D7-CEAA-4F99-83C0-6EFAB086D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Realränta, KPIF-inflation och BNP-gap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CA43AEA-4F76-425D-94F0-2DA616E63D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2209DC-FE36-4149-90F0-1C252FC96D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procent av potentiell BNP respektive 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133455E-2C03-4ACD-B0F7-05FD212F43A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SCB,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3231594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167A98-1DA9-4A1D-A8F7-0819D62BD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Kronans effektiva växelkurs (KIX)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4E25E2B-ADBD-4F1C-8788-83E8BB2909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2A06D7B-D94D-4580-83F7-F0025F7866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1992-11-18=100, månadsvärden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BC0E724-37AA-4D79-8B57-98CA06DE43E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982052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1DC9D4-7615-49A5-931E-A92B4F4A1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KIX-vägd KPI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C64ADCA-EB40-4A6B-AC22-EECE609EF0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1EB48B8-CD2E-4F2C-8380-F3BFB200EA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C58ACA9-2ABE-4A9A-B9DD-2A849538153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Bureau of Labor Statistics, Eurostat, OECD, Riksbanken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6810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AB449-6A5B-4BFE-A74F-7E50A2211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Konsumentförtroende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90DF3D8-77D4-49E7-B58D-44A87672D2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B9906BC-5AF3-407E-BDE5-2D7083672C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Standardiserade avvikelser från medelvärde,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6168B36-7933-4D72-925E-7BCAEFE3CB1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Conference Board, Eurostat och Macrobond.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05425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721C8A-6EED-4539-914A-D5BC8A2E4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8AE9AE8-4414-4229-9F4A-CF0CFDC9BA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B0296C5-1F52-422C-8210-06129083B1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AA7ACF2-3492-4B4F-84D1-F5CF2EC0D35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485882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431FFF-2060-4732-8339-2408C4362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KPIF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2433EB1-C2B1-4C21-808B-09A9C5D255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71C18DF-0FAF-4914-A98C-DB1EA1651D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32D1DEC-7672-4781-B868-4085B33B6D4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8288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BF42D5-804C-4B7A-89B2-386B59CE5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Sammanvägt inköpschefsindex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57E6B00-A25A-48C2-B7B6-D5E6B1E90F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B9937BF-4657-4F88-A933-330C083660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7E28B3E-26D2-4E6B-BBFC-0DE38598425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IHS Markit.</a:t>
            </a:r>
          </a:p>
        </p:txBody>
      </p:sp>
    </p:spTree>
    <p:extLst>
      <p:ext uri="{BB962C8B-B14F-4D97-AF65-F5344CB8AC3E}">
        <p14:creationId xmlns:p14="http://schemas.microsoft.com/office/powerpoint/2010/main" val="1626930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20774-5B71-4136-A8F4-0D57287CB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Industriproduktion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D036E02-5E05-436B-B1CA-FF8311CC47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A0B4108-80C2-4E18-954A-C43E55320E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7D42A80-6050-4179-856D-15B043A5F75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Eurostat, Federal Reserv och National Bureau of Statistics of China.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8238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03B7F5-E112-4EDD-84F6-8294FA77C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F4470CF-25E0-4B61-9C1C-312716E9A6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CE67FAE-09EF-4C4A-B930-E079A84336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DCF5F95-350D-4FBC-ACD3-27C0321B04D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Bureau of Labor Statistics, Eurostat, OECD, Riksbanken och Konjunkturinstitutet. </a:t>
            </a:r>
          </a:p>
        </p:txBody>
      </p:sp>
    </p:spTree>
    <p:extLst>
      <p:ext uri="{BB962C8B-B14F-4D97-AF65-F5344CB8AC3E}">
        <p14:creationId xmlns:p14="http://schemas.microsoft.com/office/powerpoint/2010/main" val="1163179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A7AA7C-344C-4487-95D9-46A5EF2D7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inflationen i USA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22AE335-729C-48F4-9E8D-A52771FA28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B6714A0-C4F5-467A-824C-BD756CAF4A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 respektive bidrag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C1CA551-AC0B-4AE4-BCDB-B01E541468A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Bureau of Economic Analysis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3255254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3</TotalTime>
  <Words>859</Words>
  <Application>Microsoft Office PowerPoint</Application>
  <PresentationFormat>Bredbild</PresentationFormat>
  <Paragraphs>153</Paragraphs>
  <Slides>51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51</vt:i4>
      </vt:variant>
    </vt:vector>
  </HeadingPairs>
  <TitlesOfParts>
    <vt:vector size="55" baseType="lpstr">
      <vt:lpstr>Arial</vt:lpstr>
      <vt:lpstr>Calibri</vt:lpstr>
      <vt:lpstr>Verdana</vt:lpstr>
      <vt:lpstr>ExternaPresentationer2</vt:lpstr>
      <vt:lpstr>Barometerindikatorn och BNP</vt:lpstr>
      <vt:lpstr>Hushållens konsumtion av hotell- och restaurangtjänster</vt:lpstr>
      <vt:lpstr>Konfidensindikatorer för näringslivet</vt:lpstr>
      <vt:lpstr>Anställningsplaner och brist på arbetskraft i näringslivet</vt:lpstr>
      <vt:lpstr>Konsumentförtroende</vt:lpstr>
      <vt:lpstr>Sammanvägt inköpschefsindex i valda länder och regioner</vt:lpstr>
      <vt:lpstr>Industriproduktion i valda länder och regioner</vt:lpstr>
      <vt:lpstr>Konsumentpriser i valda länder och regioner</vt:lpstr>
      <vt:lpstr>Bidrag till inflationen i USA</vt:lpstr>
      <vt:lpstr>KPI och löner i USA</vt:lpstr>
      <vt:lpstr>BNP och efterfrågan i euroområdet</vt:lpstr>
      <vt:lpstr>Bidrag till inflationen i Euroområdet</vt:lpstr>
      <vt:lpstr>Styrräntor</vt:lpstr>
      <vt:lpstr>BNP i världen och svensk exportmarknad</vt:lpstr>
      <vt:lpstr>BNP</vt:lpstr>
      <vt:lpstr>Exportorderingång i tillverkningsindustrin</vt:lpstr>
      <vt:lpstr>Fasta bruttoinvesteringar</vt:lpstr>
      <vt:lpstr>Påbörjade lägenheter</vt:lpstr>
      <vt:lpstr>Offentlig konsumtion</vt:lpstr>
      <vt:lpstr>Offentlig sektors primära utgifter</vt:lpstr>
      <vt:lpstr>Offentliga konsumtionsutgifter</vt:lpstr>
      <vt:lpstr>Finansiellt och strukturellt sparande i offentlig sektor</vt:lpstr>
      <vt:lpstr>Skatter och avgifter</vt:lpstr>
      <vt:lpstr>Hushållens konfidensindikator och hushållens konsumtion</vt:lpstr>
      <vt:lpstr>Transaktionsomsättning inom resebranschen</vt:lpstr>
      <vt:lpstr>Hushållens konsumtion, real disponibel inkomst och sparkvot</vt:lpstr>
      <vt:lpstr>Konfidensindikatorer </vt:lpstr>
      <vt:lpstr>Främsta hindret för ökad produktion, industrin</vt:lpstr>
      <vt:lpstr>Produktion i tjänstebranscherna</vt:lpstr>
      <vt:lpstr>Sysselsättning</vt:lpstr>
      <vt:lpstr>Anställningsplaner</vt:lpstr>
      <vt:lpstr>Brist på arbetskraft</vt:lpstr>
      <vt:lpstr>Nyanmälda och kvarstående lediga platser</vt:lpstr>
      <vt:lpstr>Arbetslöshet och jämviktsarbetslöshet</vt:lpstr>
      <vt:lpstr>Lång- och korttidsarbetslöshet</vt:lpstr>
      <vt:lpstr>BNP-gap och resursutnyttjandeindikator</vt:lpstr>
      <vt:lpstr>Timlön i hela ekonomin</vt:lpstr>
      <vt:lpstr>Justerad enhetsarbetskostnad i näringslivet</vt:lpstr>
      <vt:lpstr>Konsumentpriser</vt:lpstr>
      <vt:lpstr>Prisförväntningar i handeln på tre månaders sikt</vt:lpstr>
      <vt:lpstr>Varu- och tjänsteprisinflation</vt:lpstr>
      <vt:lpstr>Bidrag till KPIF-inflationen</vt:lpstr>
      <vt:lpstr>Pris på råolja</vt:lpstr>
      <vt:lpstr>Konsumentpris på energi</vt:lpstr>
      <vt:lpstr>BNP-gap och arbetsmarknadsgap i Sverige</vt:lpstr>
      <vt:lpstr>Hushållens konsumtion och sparkvot</vt:lpstr>
      <vt:lpstr>Realränta, KPIF-inflation och BNP-gap</vt:lpstr>
      <vt:lpstr>Kronans effektiva växelkurs (KIX)</vt:lpstr>
      <vt:lpstr>KIX-vägd KPI</vt:lpstr>
      <vt:lpstr>BNP</vt:lpstr>
      <vt:lpstr>KPIF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Barometerindikatorn och BNP</dc:title>
  <dc:creator>Johan Samuelsson</dc:creator>
  <cp:lastModifiedBy>Johan Samuelsson</cp:lastModifiedBy>
  <cp:revision>2</cp:revision>
  <dcterms:created xsi:type="dcterms:W3CDTF">2021-12-20T14:56:38Z</dcterms:created>
  <dcterms:modified xsi:type="dcterms:W3CDTF">2021-12-20T15:00:00Z</dcterms:modified>
</cp:coreProperties>
</file>